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318" r:id="rId2"/>
    <p:sldId id="292" r:id="rId3"/>
    <p:sldId id="355" r:id="rId4"/>
    <p:sldId id="258" r:id="rId5"/>
    <p:sldId id="368" r:id="rId6"/>
    <p:sldId id="260" r:id="rId7"/>
    <p:sldId id="369" r:id="rId8"/>
    <p:sldId id="370" r:id="rId9"/>
    <p:sldId id="371" r:id="rId10"/>
    <p:sldId id="372" r:id="rId11"/>
    <p:sldId id="373" r:id="rId12"/>
    <p:sldId id="374" r:id="rId13"/>
    <p:sldId id="375" r:id="rId14"/>
    <p:sldId id="376" r:id="rId15"/>
    <p:sldId id="365" r:id="rId16"/>
    <p:sldId id="386" r:id="rId17"/>
    <p:sldId id="377" r:id="rId18"/>
    <p:sldId id="378" r:id="rId19"/>
    <p:sldId id="379" r:id="rId20"/>
    <p:sldId id="380" r:id="rId21"/>
    <p:sldId id="381" r:id="rId22"/>
    <p:sldId id="382" r:id="rId23"/>
    <p:sldId id="383" r:id="rId24"/>
    <p:sldId id="384" r:id="rId25"/>
    <p:sldId id="385" r:id="rId26"/>
    <p:sldId id="36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56" autoAdjust="0"/>
    <p:restoredTop sz="94552" autoAdjust="0"/>
  </p:normalViewPr>
  <p:slideViewPr>
    <p:cSldViewPr snapToGrid="0">
      <p:cViewPr varScale="1">
        <p:scale>
          <a:sx n="73" d="100"/>
          <a:sy n="73" d="100"/>
        </p:scale>
        <p:origin x="477" y="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DBE90D-6443-45D5-AB73-6A7D0CBCCF85}"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US"/>
        </a:p>
      </dgm:t>
    </dgm:pt>
    <dgm:pt modelId="{E0D21F2D-1907-45F1-9B93-BB1762A94325}" type="pres">
      <dgm:prSet presAssocID="{2FDBE90D-6443-45D5-AB73-6A7D0CBCCF85}" presName="matrix" presStyleCnt="0">
        <dgm:presLayoutVars>
          <dgm:chMax val="1"/>
          <dgm:dir/>
          <dgm:resizeHandles val="exact"/>
        </dgm:presLayoutVars>
      </dgm:prSet>
      <dgm:spPr/>
    </dgm:pt>
  </dgm:ptLst>
  <dgm:cxnLst>
    <dgm:cxn modelId="{0ED6465E-DA6A-4410-A68E-A5C5BDC5C01F}" type="presOf" srcId="{2FDBE90D-6443-45D5-AB73-6A7D0CBCCF85}" destId="{E0D21F2D-1907-45F1-9B93-BB1762A94325}" srcOrd="0" destOrd="0" presId="urn:microsoft.com/office/officeart/2005/8/layout/matrix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FFCED8-506F-49AF-BE73-3D1A33480DE3}" type="datetimeFigureOut">
              <a:rPr lang="en-US" smtClean="0"/>
              <a:t>8/31/2025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394981-F5B7-436B-9962-151FBDD8AD94}" type="slidenum">
              <a:rPr lang="en-US" smtClean="0"/>
              <a:t>‹#›</a:t>
            </a:fld>
            <a:endParaRPr lang="en-US"/>
          </a:p>
        </p:txBody>
      </p:sp>
    </p:spTree>
    <p:extLst>
      <p:ext uri="{BB962C8B-B14F-4D97-AF65-F5344CB8AC3E}">
        <p14:creationId xmlns:p14="http://schemas.microsoft.com/office/powerpoint/2010/main" val="1729425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394981-F5B7-436B-9962-151FBDD8AD94}" type="slidenum">
              <a:rPr lang="en-US" smtClean="0"/>
              <a:t>4</a:t>
            </a:fld>
            <a:endParaRPr lang="en-US"/>
          </a:p>
        </p:txBody>
      </p:sp>
    </p:spTree>
    <p:extLst>
      <p:ext uri="{BB962C8B-B14F-4D97-AF65-F5344CB8AC3E}">
        <p14:creationId xmlns:p14="http://schemas.microsoft.com/office/powerpoint/2010/main" val="3845838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599E3-8D9F-3F5B-0308-7F5329DEA5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A90651-91C2-BA19-35EC-A04BA9FD11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01DD5A-2112-6235-85DC-B1B299E85056}"/>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5" name="Footer Placeholder 4">
            <a:extLst>
              <a:ext uri="{FF2B5EF4-FFF2-40B4-BE49-F238E27FC236}">
                <a16:creationId xmlns:a16="http://schemas.microsoft.com/office/drawing/2014/main" id="{5CBA9076-7565-CDA6-EDBA-EC2961545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EAC44E-B761-B97D-C746-ECAB6BB965DA}"/>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306529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41B45-B749-84F1-7E0D-232A8B6C57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325F5B-9932-7B22-3C88-08AD57BC21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C74961-E805-FB33-5A16-E0CFA37168BE}"/>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5" name="Footer Placeholder 4">
            <a:extLst>
              <a:ext uri="{FF2B5EF4-FFF2-40B4-BE49-F238E27FC236}">
                <a16:creationId xmlns:a16="http://schemas.microsoft.com/office/drawing/2014/main" id="{CD59018F-11E0-CA53-A68B-C731CC5091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D87CFC-CA41-1297-94D3-F89EC65DA8CD}"/>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159380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1B2452-1456-A52C-F8D5-3234E07ED5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D70949-F825-32B2-260B-674118F1E7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2E993F-73E9-E7AE-2ED3-3D288F24A0BA}"/>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5" name="Footer Placeholder 4">
            <a:extLst>
              <a:ext uri="{FF2B5EF4-FFF2-40B4-BE49-F238E27FC236}">
                <a16:creationId xmlns:a16="http://schemas.microsoft.com/office/drawing/2014/main" id="{30306DBD-D9C7-84D2-27D0-26FD256837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178735-00EC-3CA0-1B73-68A025E39AC1}"/>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30626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E6AC-BA0C-3CB0-A332-C14B281CD8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267869-5FC6-53F4-7BC6-5136E5507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CB6CE0-9019-D821-C2F3-C78CF2C5C3FE}"/>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5" name="Footer Placeholder 4">
            <a:extLst>
              <a:ext uri="{FF2B5EF4-FFF2-40B4-BE49-F238E27FC236}">
                <a16:creationId xmlns:a16="http://schemas.microsoft.com/office/drawing/2014/main" id="{AEF96E9F-D2BE-3C4A-D26A-F7C5A5D11C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A8CC43-53EB-84ED-63B3-9A3403CEEF7A}"/>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89043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8D887-4D96-118D-73A2-1C895A67BD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1B085A-425F-FD3C-BC71-9A29495F906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74329D-6798-F07C-D487-6101B49A24AE}"/>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5" name="Footer Placeholder 4">
            <a:extLst>
              <a:ext uri="{FF2B5EF4-FFF2-40B4-BE49-F238E27FC236}">
                <a16:creationId xmlns:a16="http://schemas.microsoft.com/office/drawing/2014/main" id="{1C3F25C4-C66D-4341-42FF-9C7C602AD1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518A81-8750-B962-F8C6-6DA1403A7433}"/>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808004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CD042-266E-A796-1A36-96B70B2293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336A0C-4A74-A126-7A99-F06853058BB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5CC16C-9EAC-FE9F-396B-0241F79620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39D6F5-EFBE-6874-ED24-0A51C2684C6B}"/>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6" name="Footer Placeholder 5">
            <a:extLst>
              <a:ext uri="{FF2B5EF4-FFF2-40B4-BE49-F238E27FC236}">
                <a16:creationId xmlns:a16="http://schemas.microsoft.com/office/drawing/2014/main" id="{3ED1EDD0-9CCB-FAD1-C4F2-4E43F03FDF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2613EA-8DBD-A257-A690-042711A7B68E}"/>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664831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4ACE6-F826-5B66-2371-F2D502554A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D56492-1758-D69A-3E6F-15261B003F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BD8565-447E-7044-9CE0-673F60DC2F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3E43F8-3C42-54CA-4E92-F6A3940F26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A97A32-71E6-549D-B127-599697995C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8A95A3-01EC-6EF0-5031-5E525E62D5C5}"/>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8" name="Footer Placeholder 7">
            <a:extLst>
              <a:ext uri="{FF2B5EF4-FFF2-40B4-BE49-F238E27FC236}">
                <a16:creationId xmlns:a16="http://schemas.microsoft.com/office/drawing/2014/main" id="{E6274BE6-33F4-D96C-2405-87AEFEDCC6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FB891F-BE7B-C13D-681A-2C793B09D169}"/>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872095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75743-E60C-78E3-4219-5712DC7044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6DF502-5BB8-D822-01D7-20936C34EFBD}"/>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4" name="Footer Placeholder 3">
            <a:extLst>
              <a:ext uri="{FF2B5EF4-FFF2-40B4-BE49-F238E27FC236}">
                <a16:creationId xmlns:a16="http://schemas.microsoft.com/office/drawing/2014/main" id="{8955FAD0-C9E9-80E2-6DFA-0BC166AE63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4DCEC0-8357-5413-2403-9992319E81C6}"/>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98038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D9867B-72CF-0811-E65E-1F1A0A928E47}"/>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3" name="Footer Placeholder 2">
            <a:extLst>
              <a:ext uri="{FF2B5EF4-FFF2-40B4-BE49-F238E27FC236}">
                <a16:creationId xmlns:a16="http://schemas.microsoft.com/office/drawing/2014/main" id="{6B848B39-123B-5C1E-0B64-6FC3E2859D0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A3C226-40C4-ED8E-9C41-87B4E082F180}"/>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1273028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2E48C-0492-969D-5358-C6C95D650D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47FBA1-E0E8-57D0-829D-823FB90F41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A7BB11-40DB-E7BF-59DE-E5088FC55B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79E303-25F7-D260-0C1E-1C5D9A968060}"/>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6" name="Footer Placeholder 5">
            <a:extLst>
              <a:ext uri="{FF2B5EF4-FFF2-40B4-BE49-F238E27FC236}">
                <a16:creationId xmlns:a16="http://schemas.microsoft.com/office/drawing/2014/main" id="{9687058F-FFC4-BC2B-7574-A9DB1D7F53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A0D607-D6DB-9EBE-6590-0B6F3CFD7434}"/>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4082458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CB2A1-BC34-EA9A-859D-059A7A66EC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B26546-3C25-49A1-3B36-715D1745DB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7F8061-0760-C9C3-320B-EAD574AF2E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F327B0-28E5-1E67-61B0-C32CC09E5C18}"/>
              </a:ext>
            </a:extLst>
          </p:cNvPr>
          <p:cNvSpPr>
            <a:spLocks noGrp="1"/>
          </p:cNvSpPr>
          <p:nvPr>
            <p:ph type="dt" sz="half" idx="10"/>
          </p:nvPr>
        </p:nvSpPr>
        <p:spPr/>
        <p:txBody>
          <a:bodyPr/>
          <a:lstStyle/>
          <a:p>
            <a:fld id="{EEE8669A-962F-4ACD-AB1E-07597AA7AD56}" type="datetimeFigureOut">
              <a:rPr lang="en-US" smtClean="0"/>
              <a:t>8/31/2025</a:t>
            </a:fld>
            <a:endParaRPr lang="en-US"/>
          </a:p>
        </p:txBody>
      </p:sp>
      <p:sp>
        <p:nvSpPr>
          <p:cNvPr id="6" name="Footer Placeholder 5">
            <a:extLst>
              <a:ext uri="{FF2B5EF4-FFF2-40B4-BE49-F238E27FC236}">
                <a16:creationId xmlns:a16="http://schemas.microsoft.com/office/drawing/2014/main" id="{85B7E62B-ABB9-605C-5E4E-9BF3E4FF7D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2D59CD-E644-8A47-6C41-35307D327D2F}"/>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175657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BA9FD8-0BA2-A466-EEFA-529DB25161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8B1EC5-F665-6631-6BF9-22FB9539DF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4F9369-7ED6-38A0-734A-DD110F926D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EE8669A-962F-4ACD-AB1E-07597AA7AD56}" type="datetimeFigureOut">
              <a:rPr lang="en-US" smtClean="0"/>
              <a:t>8/31/2025</a:t>
            </a:fld>
            <a:endParaRPr lang="en-US"/>
          </a:p>
        </p:txBody>
      </p:sp>
      <p:sp>
        <p:nvSpPr>
          <p:cNvPr id="5" name="Footer Placeholder 4">
            <a:extLst>
              <a:ext uri="{FF2B5EF4-FFF2-40B4-BE49-F238E27FC236}">
                <a16:creationId xmlns:a16="http://schemas.microsoft.com/office/drawing/2014/main" id="{88CB8940-D37A-E1F1-4E91-FF221089D6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E686E2C-CD23-0AB2-1973-F43BEF1BEF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2C5ECDF-75F7-4588-A97A-7139A51418D4}" type="slidenum">
              <a:rPr lang="en-US" smtClean="0"/>
              <a:t>‹#›</a:t>
            </a:fld>
            <a:endParaRPr lang="en-US"/>
          </a:p>
        </p:txBody>
      </p:sp>
    </p:spTree>
    <p:extLst>
      <p:ext uri="{BB962C8B-B14F-4D97-AF65-F5344CB8AC3E}">
        <p14:creationId xmlns:p14="http://schemas.microsoft.com/office/powerpoint/2010/main" val="3094320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ook cover with text&#10;&#10;AI-generated content may be incorrect.">
            <a:extLst>
              <a:ext uri="{FF2B5EF4-FFF2-40B4-BE49-F238E27FC236}">
                <a16:creationId xmlns:a16="http://schemas.microsoft.com/office/drawing/2014/main" id="{9B42642B-877C-E7C7-3675-E381E528B9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8070" y="224790"/>
            <a:ext cx="4975860" cy="6408420"/>
          </a:xfrm>
          <a:prstGeom prst="rect">
            <a:avLst/>
          </a:prstGeom>
        </p:spPr>
      </p:pic>
    </p:spTree>
    <p:extLst>
      <p:ext uri="{BB962C8B-B14F-4D97-AF65-F5344CB8AC3E}">
        <p14:creationId xmlns:p14="http://schemas.microsoft.com/office/powerpoint/2010/main" val="421453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82F191-B9B9-94EC-EEDF-568421A96C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59ED0A-9C99-1968-6D23-F919CC49B04A}"/>
              </a:ext>
            </a:extLst>
          </p:cNvPr>
          <p:cNvSpPr>
            <a:spLocks noGrp="1"/>
          </p:cNvSpPr>
          <p:nvPr>
            <p:ph type="title"/>
          </p:nvPr>
        </p:nvSpPr>
        <p:spPr/>
        <p:txBody>
          <a:bodyPr/>
          <a:lstStyle/>
          <a:p>
            <a:r>
              <a:rPr lang="en-US" dirty="0"/>
              <a:t>5.2 Defining the Superclass </a:t>
            </a:r>
          </a:p>
        </p:txBody>
      </p:sp>
      <p:sp>
        <p:nvSpPr>
          <p:cNvPr id="3" name="Content Placeholder 2">
            <a:extLst>
              <a:ext uri="{FF2B5EF4-FFF2-40B4-BE49-F238E27FC236}">
                <a16:creationId xmlns:a16="http://schemas.microsoft.com/office/drawing/2014/main" id="{0929987C-586C-F2D1-4496-93B48C00C292}"/>
              </a:ext>
            </a:extLst>
          </p:cNvPr>
          <p:cNvSpPr>
            <a:spLocks noGrp="1"/>
          </p:cNvSpPr>
          <p:nvPr>
            <p:ph idx="1"/>
          </p:nvPr>
        </p:nvSpPr>
        <p:spPr>
          <a:xfrm>
            <a:off x="838199" y="1825626"/>
            <a:ext cx="10461171" cy="1041671"/>
          </a:xfrm>
        </p:spPr>
        <p:txBody>
          <a:bodyPr>
            <a:normAutofit/>
          </a:bodyPr>
          <a:lstStyle/>
          <a:p>
            <a:r>
              <a:rPr lang="en-US" dirty="0"/>
              <a:t>The @Override Annotation</a:t>
            </a:r>
          </a:p>
          <a:p>
            <a:r>
              <a:rPr lang="en-US" dirty="0"/>
              <a:t>Object is the root of all inheritance trees</a:t>
            </a:r>
          </a:p>
        </p:txBody>
      </p:sp>
      <p:pic>
        <p:nvPicPr>
          <p:cNvPr id="4" name="Picture 3">
            <a:extLst>
              <a:ext uri="{FF2B5EF4-FFF2-40B4-BE49-F238E27FC236}">
                <a16:creationId xmlns:a16="http://schemas.microsoft.com/office/drawing/2014/main" id="{3B62ED1A-164C-DB5C-1B41-EB273843E44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5" name="Picture 4">
            <a:extLst>
              <a:ext uri="{FF2B5EF4-FFF2-40B4-BE49-F238E27FC236}">
                <a16:creationId xmlns:a16="http://schemas.microsoft.com/office/drawing/2014/main" id="{DF30CFB9-7049-F284-2760-68DB88AC3636}"/>
              </a:ext>
            </a:extLst>
          </p:cNvPr>
          <p:cNvPicPr>
            <a:picLocks noChangeAspect="1"/>
          </p:cNvPicPr>
          <p:nvPr/>
        </p:nvPicPr>
        <p:blipFill>
          <a:blip r:embed="rId3"/>
          <a:stretch>
            <a:fillRect/>
          </a:stretch>
        </p:blipFill>
        <p:spPr>
          <a:xfrm>
            <a:off x="3544295" y="2756262"/>
            <a:ext cx="3718654" cy="3037772"/>
          </a:xfrm>
          <a:prstGeom prst="rect">
            <a:avLst/>
          </a:prstGeom>
        </p:spPr>
      </p:pic>
    </p:spTree>
    <p:extLst>
      <p:ext uri="{BB962C8B-B14F-4D97-AF65-F5344CB8AC3E}">
        <p14:creationId xmlns:p14="http://schemas.microsoft.com/office/powerpoint/2010/main" val="32278174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9F920B-7762-1CBE-712B-201E15B5C0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14A4AB-8C22-F9F9-0D49-4C1A6FBC75BB}"/>
              </a:ext>
            </a:extLst>
          </p:cNvPr>
          <p:cNvSpPr>
            <a:spLocks noGrp="1"/>
          </p:cNvSpPr>
          <p:nvPr>
            <p:ph type="title"/>
          </p:nvPr>
        </p:nvSpPr>
        <p:spPr/>
        <p:txBody>
          <a:bodyPr/>
          <a:lstStyle/>
          <a:p>
            <a:r>
              <a:rPr lang="en-US" dirty="0"/>
              <a:t>5.2 Defining the Superclass </a:t>
            </a:r>
          </a:p>
        </p:txBody>
      </p:sp>
      <p:sp>
        <p:nvSpPr>
          <p:cNvPr id="3" name="Content Placeholder 2">
            <a:extLst>
              <a:ext uri="{FF2B5EF4-FFF2-40B4-BE49-F238E27FC236}">
                <a16:creationId xmlns:a16="http://schemas.microsoft.com/office/drawing/2014/main" id="{2C029E90-9E97-0D10-7553-DB120A276EAA}"/>
              </a:ext>
            </a:extLst>
          </p:cNvPr>
          <p:cNvSpPr>
            <a:spLocks noGrp="1"/>
          </p:cNvSpPr>
          <p:nvPr>
            <p:ph idx="1"/>
          </p:nvPr>
        </p:nvSpPr>
        <p:spPr>
          <a:xfrm>
            <a:off x="838199" y="1825626"/>
            <a:ext cx="10515600" cy="4059191"/>
          </a:xfrm>
        </p:spPr>
        <p:txBody>
          <a:bodyPr>
            <a:normAutofit/>
          </a:bodyPr>
          <a:lstStyle/>
          <a:p>
            <a:r>
              <a:rPr lang="en-US" dirty="0"/>
              <a:t>The @Override Annotation</a:t>
            </a:r>
          </a:p>
          <a:p>
            <a:pPr lvl="1">
              <a:buFont typeface="Courier New" panose="02070309020205020404" pitchFamily="49" charset="0"/>
              <a:buChar char="o"/>
            </a:pPr>
            <a:r>
              <a:rPr lang="en-US" dirty="0"/>
              <a:t>If we wanted an implementation specific to the subclass, we would need to override its superclass’s implementations</a:t>
            </a:r>
          </a:p>
          <a:p>
            <a:pPr lvl="1">
              <a:buFont typeface="Courier New" panose="02070309020205020404" pitchFamily="49" charset="0"/>
              <a:buChar char="o"/>
            </a:pPr>
            <a:r>
              <a:rPr lang="en-US" dirty="0"/>
              <a:t>Mark a method with @Override above the method header to specify that a subclass should use the following implementation of that method instead of its inherited version from its superclass</a:t>
            </a:r>
          </a:p>
          <a:p>
            <a:pPr lvl="1">
              <a:buFont typeface="Courier New" panose="02070309020205020404" pitchFamily="49" charset="0"/>
              <a:buChar char="o"/>
            </a:pPr>
            <a:r>
              <a:rPr lang="en-US" dirty="0"/>
              <a:t>To properly conduct the override operation, we need to make sure that the method header and return type exactly match the superclass’s method header and return type</a:t>
            </a:r>
          </a:p>
        </p:txBody>
      </p:sp>
      <p:pic>
        <p:nvPicPr>
          <p:cNvPr id="4" name="Picture 3">
            <a:extLst>
              <a:ext uri="{FF2B5EF4-FFF2-40B4-BE49-F238E27FC236}">
                <a16:creationId xmlns:a16="http://schemas.microsoft.com/office/drawing/2014/main" id="{1B1195FD-6CD8-CBA2-AF97-F3FA120065A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3516749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043608-84A3-06C9-43C0-5612118D47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5C0A17-13AF-3375-C4F1-ED48AB018122}"/>
              </a:ext>
            </a:extLst>
          </p:cNvPr>
          <p:cNvSpPr>
            <a:spLocks noGrp="1"/>
          </p:cNvSpPr>
          <p:nvPr>
            <p:ph type="title"/>
          </p:nvPr>
        </p:nvSpPr>
        <p:spPr/>
        <p:txBody>
          <a:bodyPr/>
          <a:lstStyle/>
          <a:p>
            <a:r>
              <a:rPr lang="en-US" dirty="0"/>
              <a:t>5.3 Defining Subclasses</a:t>
            </a:r>
          </a:p>
        </p:txBody>
      </p:sp>
      <p:sp>
        <p:nvSpPr>
          <p:cNvPr id="3" name="Content Placeholder 2">
            <a:extLst>
              <a:ext uri="{FF2B5EF4-FFF2-40B4-BE49-F238E27FC236}">
                <a16:creationId xmlns:a16="http://schemas.microsoft.com/office/drawing/2014/main" id="{3031884D-74E7-8379-9823-7429F2C0B761}"/>
              </a:ext>
            </a:extLst>
          </p:cNvPr>
          <p:cNvSpPr>
            <a:spLocks noGrp="1"/>
          </p:cNvSpPr>
          <p:nvPr>
            <p:ph idx="1"/>
          </p:nvPr>
        </p:nvSpPr>
        <p:spPr>
          <a:xfrm>
            <a:off x="838199" y="1825627"/>
            <a:ext cx="10515600" cy="617128"/>
          </a:xfrm>
        </p:spPr>
        <p:txBody>
          <a:bodyPr>
            <a:normAutofit/>
          </a:bodyPr>
          <a:lstStyle/>
          <a:p>
            <a:r>
              <a:rPr lang="en-US" dirty="0"/>
              <a:t>The extends Keyword</a:t>
            </a:r>
          </a:p>
        </p:txBody>
      </p:sp>
      <p:pic>
        <p:nvPicPr>
          <p:cNvPr id="4" name="Picture 3">
            <a:extLst>
              <a:ext uri="{FF2B5EF4-FFF2-40B4-BE49-F238E27FC236}">
                <a16:creationId xmlns:a16="http://schemas.microsoft.com/office/drawing/2014/main" id="{C2357995-F419-8A50-5733-4178DDDA2E7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graphicFrame>
        <p:nvGraphicFramePr>
          <p:cNvPr id="5" name="Table 4">
            <a:extLst>
              <a:ext uri="{FF2B5EF4-FFF2-40B4-BE49-F238E27FC236}">
                <a16:creationId xmlns:a16="http://schemas.microsoft.com/office/drawing/2014/main" id="{88BE63FA-30EA-F004-2071-7BD936D07F08}"/>
              </a:ext>
            </a:extLst>
          </p:cNvPr>
          <p:cNvGraphicFramePr>
            <a:graphicFrameLocks noGrp="1"/>
          </p:cNvGraphicFramePr>
          <p:nvPr>
            <p:extLst>
              <p:ext uri="{D42A27DB-BD31-4B8C-83A1-F6EECF244321}">
                <p14:modId xmlns:p14="http://schemas.microsoft.com/office/powerpoint/2010/main" val="179764818"/>
              </p:ext>
            </p:extLst>
          </p:nvPr>
        </p:nvGraphicFramePr>
        <p:xfrm>
          <a:off x="1053737" y="2577694"/>
          <a:ext cx="8599714" cy="1828800"/>
        </p:xfrm>
        <a:graphic>
          <a:graphicData uri="http://schemas.openxmlformats.org/drawingml/2006/table">
            <a:tbl>
              <a:tblPr firstRow="1" firstCol="1" bandRow="1"/>
              <a:tblGrid>
                <a:gridCol w="8599714">
                  <a:extLst>
                    <a:ext uri="{9D8B030D-6E8A-4147-A177-3AD203B41FA5}">
                      <a16:colId xmlns:a16="http://schemas.microsoft.com/office/drawing/2014/main" val="3482853710"/>
                    </a:ext>
                  </a:extLst>
                </a:gridCol>
              </a:tblGrid>
              <a:tr h="301518">
                <a:tc>
                  <a:txBody>
                    <a:bodyPr/>
                    <a:lstStyle/>
                    <a:p>
                      <a:pPr marL="0" marR="0">
                        <a:buNone/>
                      </a:pPr>
                      <a:r>
                        <a:rPr lang="en-US" sz="2000" b="1">
                          <a:solidFill>
                            <a:srgbClr val="FFFFFF"/>
                          </a:solidFill>
                          <a:effectLst/>
                          <a:latin typeface="Times New Roman" panose="02020603050405020304" pitchFamily="18" charset="0"/>
                          <a:ea typeface="DengXian" panose="02010600030101010101" pitchFamily="2" charset="-122"/>
                          <a:cs typeface="Times New Roman" panose="02020603050405020304" pitchFamily="18" charset="0"/>
                        </a:rPr>
                        <a:t>Syntax: defining a subclass</a:t>
                      </a:r>
                      <a:endParaRPr lang="en-US" sz="200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70AD47"/>
                      </a:solidFill>
                      <a:prstDash val="solid"/>
                      <a:round/>
                      <a:headEnd type="none" w="med" len="med"/>
                      <a:tailEnd type="none" w="med" len="med"/>
                    </a:lnL>
                    <a:lnR w="12700" cap="flat" cmpd="sng" algn="ctr">
                      <a:solidFill>
                        <a:srgbClr val="70AD47"/>
                      </a:solidFill>
                      <a:prstDash val="solid"/>
                      <a:round/>
                      <a:headEnd type="none" w="med" len="med"/>
                      <a:tailEnd type="none" w="med" len="med"/>
                    </a:lnR>
                    <a:lnT w="12700" cap="flat" cmpd="sng" algn="ctr">
                      <a:solidFill>
                        <a:srgbClr val="70AD47"/>
                      </a:solidFill>
                      <a:prstDash val="solid"/>
                      <a:round/>
                      <a:headEnd type="none" w="med" len="med"/>
                      <a:tailEnd type="none" w="med" len="med"/>
                    </a:lnT>
                    <a:lnB w="12700" cap="flat" cmpd="sng" algn="ctr">
                      <a:solidFill>
                        <a:srgbClr val="70AD47"/>
                      </a:solidFill>
                      <a:prstDash val="solid"/>
                      <a:round/>
                      <a:headEnd type="none" w="med" len="med"/>
                      <a:tailEnd type="none" w="med" len="med"/>
                    </a:lnB>
                    <a:solidFill>
                      <a:srgbClr val="70AD47"/>
                    </a:solidFill>
                  </a:tcPr>
                </a:tc>
                <a:extLst>
                  <a:ext uri="{0D108BD9-81ED-4DB2-BD59-A6C34878D82A}">
                    <a16:rowId xmlns:a16="http://schemas.microsoft.com/office/drawing/2014/main" val="3653869077"/>
                  </a:ext>
                </a:extLst>
              </a:tr>
              <a:tr h="1005062">
                <a:tc>
                  <a:txBody>
                    <a:bodyPr/>
                    <a:lstStyle/>
                    <a:p>
                      <a:pPr marL="0" marR="0">
                        <a:buNone/>
                      </a:pPr>
                      <a:r>
                        <a:rPr lang="en-US" sz="2000" dirty="0">
                          <a:solidFill>
                            <a:srgbClr val="538135"/>
                          </a:solidFill>
                          <a:effectLst/>
                          <a:latin typeface="Consolas" panose="020B0609020204030204" pitchFamily="49" charset="0"/>
                          <a:ea typeface="DengXian" panose="02010600030101010101" pitchFamily="2" charset="-122"/>
                          <a:cs typeface="Times New Roman" panose="02020603050405020304" pitchFamily="18" charset="0"/>
                        </a:rPr>
                        <a:t>[public/private/protected] class </a:t>
                      </a:r>
                      <a:r>
                        <a:rPr lang="en-US" sz="2000" dirty="0" err="1">
                          <a:solidFill>
                            <a:srgbClr val="538135"/>
                          </a:solidFill>
                          <a:effectLst/>
                          <a:latin typeface="Consolas" panose="020B0609020204030204" pitchFamily="49" charset="0"/>
                          <a:ea typeface="DengXian" panose="02010600030101010101" pitchFamily="2" charset="-122"/>
                          <a:cs typeface="Times New Roman" panose="02020603050405020304" pitchFamily="18" charset="0"/>
                        </a:rPr>
                        <a:t>SubclassName</a:t>
                      </a:r>
                      <a:r>
                        <a:rPr lang="en-US" sz="2000" dirty="0">
                          <a:solidFill>
                            <a:srgbClr val="538135"/>
                          </a:solidFill>
                          <a:effectLst/>
                          <a:latin typeface="Consolas" panose="020B0609020204030204" pitchFamily="49" charset="0"/>
                          <a:ea typeface="DengXian" panose="02010600030101010101" pitchFamily="2" charset="-122"/>
                          <a:cs typeface="Times New Roman" panose="02020603050405020304" pitchFamily="18" charset="0"/>
                        </a:rPr>
                        <a:t> extends </a:t>
                      </a:r>
                      <a:r>
                        <a:rPr lang="en-US" sz="2000" dirty="0" err="1">
                          <a:solidFill>
                            <a:srgbClr val="538135"/>
                          </a:solidFill>
                          <a:effectLst/>
                          <a:latin typeface="Consolas" panose="020B0609020204030204" pitchFamily="49" charset="0"/>
                          <a:ea typeface="DengXian" panose="02010600030101010101" pitchFamily="2" charset="-122"/>
                          <a:cs typeface="Times New Roman" panose="02020603050405020304" pitchFamily="18" charset="0"/>
                        </a:rPr>
                        <a:t>SuperclassName</a:t>
                      </a:r>
                      <a:r>
                        <a:rPr lang="en-US" sz="2000" dirty="0">
                          <a:solidFill>
                            <a:srgbClr val="538135"/>
                          </a:solidFill>
                          <a:effectLst/>
                          <a:latin typeface="Consolas" panose="020B0609020204030204" pitchFamily="49" charset="0"/>
                          <a:ea typeface="DengXian" panose="02010600030101010101" pitchFamily="2" charset="-122"/>
                          <a:cs typeface="Times New Roman" panose="02020603050405020304" pitchFamily="18" charset="0"/>
                        </a:rPr>
                        <a:t> {</a:t>
                      </a:r>
                    </a:p>
                    <a:p>
                      <a:pPr marL="0" marR="0" indent="281305">
                        <a:buNone/>
                      </a:pPr>
                      <a:r>
                        <a:rPr lang="en-US" sz="2000" dirty="0">
                          <a:solidFill>
                            <a:srgbClr val="538135"/>
                          </a:solidFill>
                          <a:effectLst/>
                          <a:latin typeface="Consolas" panose="020B0609020204030204" pitchFamily="49" charset="0"/>
                          <a:ea typeface="DengXian" panose="02010600030101010101" pitchFamily="2" charset="-122"/>
                          <a:cs typeface="Times New Roman" panose="02020603050405020304" pitchFamily="18" charset="0"/>
                        </a:rPr>
                        <a:t>Variables (class-specific) here...</a:t>
                      </a:r>
                    </a:p>
                    <a:p>
                      <a:pPr marL="0" marR="0" indent="281305">
                        <a:buNone/>
                      </a:pPr>
                      <a:r>
                        <a:rPr lang="en-US" sz="2000" dirty="0">
                          <a:solidFill>
                            <a:srgbClr val="538135"/>
                          </a:solidFill>
                          <a:effectLst/>
                          <a:latin typeface="Consolas" panose="020B0609020204030204" pitchFamily="49" charset="0"/>
                          <a:ea typeface="DengXian" panose="02010600030101010101" pitchFamily="2" charset="-122"/>
                          <a:cs typeface="Times New Roman" panose="02020603050405020304" pitchFamily="18" charset="0"/>
                        </a:rPr>
                        <a:t>Methods (class-specific and/or overridden) here...</a:t>
                      </a:r>
                    </a:p>
                    <a:p>
                      <a:pPr marL="0" marR="0">
                        <a:buNone/>
                      </a:pPr>
                      <a:r>
                        <a:rPr lang="en-US" sz="2000" dirty="0">
                          <a:solidFill>
                            <a:srgbClr val="538135"/>
                          </a:solidFill>
                          <a:effectLst/>
                          <a:latin typeface="Consolas" panose="020B0609020204030204" pitchFamily="49" charset="0"/>
                          <a:ea typeface="DengXian" panose="02010600030101010101" pitchFamily="2" charset="-122"/>
                          <a:cs typeface="Times New Roman" panose="02020603050405020304" pitchFamily="18" charset="0"/>
                        </a:rPr>
                        <a:t>}</a:t>
                      </a:r>
                    </a:p>
                  </a:txBody>
                  <a:tcPr marL="68580" marR="68580" marT="0" marB="0">
                    <a:lnL w="12700" cap="flat" cmpd="sng" algn="ctr">
                      <a:solidFill>
                        <a:srgbClr val="70AD47"/>
                      </a:solidFill>
                      <a:prstDash val="solid"/>
                      <a:round/>
                      <a:headEnd type="none" w="med" len="med"/>
                      <a:tailEnd type="none" w="med" len="med"/>
                    </a:lnL>
                    <a:lnR w="12700" cap="flat" cmpd="sng" algn="ctr">
                      <a:solidFill>
                        <a:srgbClr val="70AD47"/>
                      </a:solidFill>
                      <a:prstDash val="solid"/>
                      <a:round/>
                      <a:headEnd type="none" w="med" len="med"/>
                      <a:tailEnd type="none" w="med" len="med"/>
                    </a:lnR>
                    <a:lnT w="12700" cap="flat" cmpd="sng" algn="ctr">
                      <a:solidFill>
                        <a:srgbClr val="70AD47"/>
                      </a:solidFill>
                      <a:prstDash val="solid"/>
                      <a:round/>
                      <a:headEnd type="none" w="med" len="med"/>
                      <a:tailEnd type="none" w="med" len="med"/>
                    </a:lnT>
                    <a:lnB w="12700" cap="flat" cmpd="sng" algn="ctr">
                      <a:solidFill>
                        <a:srgbClr val="70AD47"/>
                      </a:solidFill>
                      <a:prstDash val="solid"/>
                      <a:round/>
                      <a:headEnd type="none" w="med" len="med"/>
                      <a:tailEnd type="none" w="med" len="med"/>
                    </a:lnB>
                    <a:solidFill>
                      <a:srgbClr val="FFFFFF"/>
                    </a:solidFill>
                  </a:tcPr>
                </a:tc>
                <a:extLst>
                  <a:ext uri="{0D108BD9-81ED-4DB2-BD59-A6C34878D82A}">
                    <a16:rowId xmlns:a16="http://schemas.microsoft.com/office/drawing/2014/main" val="3705505604"/>
                  </a:ext>
                </a:extLst>
              </a:tr>
            </a:tbl>
          </a:graphicData>
        </a:graphic>
      </p:graphicFrame>
    </p:spTree>
    <p:extLst>
      <p:ext uri="{BB962C8B-B14F-4D97-AF65-F5344CB8AC3E}">
        <p14:creationId xmlns:p14="http://schemas.microsoft.com/office/powerpoint/2010/main" val="1444208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52CE1-7074-5E5C-0D56-6BE554DE2F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86B657-6DB5-D47E-0811-109B9CB9A802}"/>
              </a:ext>
            </a:extLst>
          </p:cNvPr>
          <p:cNvSpPr>
            <a:spLocks noGrp="1"/>
          </p:cNvSpPr>
          <p:nvPr>
            <p:ph type="title"/>
          </p:nvPr>
        </p:nvSpPr>
        <p:spPr/>
        <p:txBody>
          <a:bodyPr/>
          <a:lstStyle/>
          <a:p>
            <a:r>
              <a:rPr lang="en-US" dirty="0"/>
              <a:t>5.3 Defining Subclasses</a:t>
            </a:r>
          </a:p>
        </p:txBody>
      </p:sp>
      <p:sp>
        <p:nvSpPr>
          <p:cNvPr id="3" name="Content Placeholder 2">
            <a:extLst>
              <a:ext uri="{FF2B5EF4-FFF2-40B4-BE49-F238E27FC236}">
                <a16:creationId xmlns:a16="http://schemas.microsoft.com/office/drawing/2014/main" id="{9E763A4C-BB13-14FC-ABE4-43785CE6565D}"/>
              </a:ext>
            </a:extLst>
          </p:cNvPr>
          <p:cNvSpPr>
            <a:spLocks noGrp="1"/>
          </p:cNvSpPr>
          <p:nvPr>
            <p:ph idx="1"/>
          </p:nvPr>
        </p:nvSpPr>
        <p:spPr>
          <a:xfrm>
            <a:off x="838199" y="1825627"/>
            <a:ext cx="10515600" cy="4039596"/>
          </a:xfrm>
        </p:spPr>
        <p:txBody>
          <a:bodyPr>
            <a:normAutofit/>
          </a:bodyPr>
          <a:lstStyle/>
          <a:p>
            <a:r>
              <a:rPr lang="en-US" dirty="0"/>
              <a:t>The super Keyword</a:t>
            </a:r>
          </a:p>
          <a:p>
            <a:pPr lvl="1">
              <a:buFont typeface="Courier New" panose="02070309020205020404" pitchFamily="49" charset="0"/>
              <a:buChar char="o"/>
            </a:pPr>
            <a:r>
              <a:rPr lang="en-US" dirty="0"/>
              <a:t>refers to aspects of a class’s superclass</a:t>
            </a:r>
          </a:p>
          <a:p>
            <a:pPr lvl="1">
              <a:buFont typeface="Courier New" panose="02070309020205020404" pitchFamily="49" charset="0"/>
              <a:buChar char="o"/>
            </a:pPr>
            <a:r>
              <a:rPr lang="en-US" dirty="0"/>
              <a:t>super(): invoke the constructor of the superclass</a:t>
            </a:r>
          </a:p>
          <a:p>
            <a:pPr lvl="1">
              <a:buFont typeface="Courier New" panose="02070309020205020404" pitchFamily="49" charset="0"/>
              <a:buChar char="o"/>
            </a:pPr>
            <a:r>
              <a:rPr lang="en-US" dirty="0"/>
              <a:t>first set up the superclass variables through a call to super() before initializing the subclass-specific variables in the subclass’s constructor(s)</a:t>
            </a:r>
          </a:p>
        </p:txBody>
      </p:sp>
      <p:pic>
        <p:nvPicPr>
          <p:cNvPr id="4" name="Picture 3">
            <a:extLst>
              <a:ext uri="{FF2B5EF4-FFF2-40B4-BE49-F238E27FC236}">
                <a16:creationId xmlns:a16="http://schemas.microsoft.com/office/drawing/2014/main" id="{546CE9C5-CA65-AE00-2A84-D30A604E997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2257471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A3EF47-BADA-BB80-646F-135EB653A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B20557-4DE2-F0B4-78CB-E33B2EFFAB85}"/>
              </a:ext>
            </a:extLst>
          </p:cNvPr>
          <p:cNvSpPr>
            <a:spLocks noGrp="1"/>
          </p:cNvSpPr>
          <p:nvPr>
            <p:ph type="title"/>
          </p:nvPr>
        </p:nvSpPr>
        <p:spPr/>
        <p:txBody>
          <a:bodyPr/>
          <a:lstStyle/>
          <a:p>
            <a:r>
              <a:rPr lang="en-US" dirty="0"/>
              <a:t>5.3 Defining Subclasses</a:t>
            </a:r>
          </a:p>
        </p:txBody>
      </p:sp>
      <p:sp>
        <p:nvSpPr>
          <p:cNvPr id="3" name="Content Placeholder 2">
            <a:extLst>
              <a:ext uri="{FF2B5EF4-FFF2-40B4-BE49-F238E27FC236}">
                <a16:creationId xmlns:a16="http://schemas.microsoft.com/office/drawing/2014/main" id="{150FA377-3DC4-D3A8-EF70-8B8741CE5D1E}"/>
              </a:ext>
            </a:extLst>
          </p:cNvPr>
          <p:cNvSpPr>
            <a:spLocks noGrp="1"/>
          </p:cNvSpPr>
          <p:nvPr>
            <p:ph idx="1"/>
          </p:nvPr>
        </p:nvSpPr>
        <p:spPr>
          <a:xfrm>
            <a:off x="838199" y="1825627"/>
            <a:ext cx="10515600" cy="4039596"/>
          </a:xfrm>
        </p:spPr>
        <p:txBody>
          <a:bodyPr>
            <a:normAutofit/>
          </a:bodyPr>
          <a:lstStyle/>
          <a:p>
            <a:r>
              <a:rPr lang="en-US" dirty="0"/>
              <a:t>Overriding Methods of the Superclass</a:t>
            </a:r>
          </a:p>
          <a:p>
            <a:pPr lvl="1"/>
            <a:r>
              <a:rPr lang="en-US" dirty="0"/>
              <a:t>@Override Annotation</a:t>
            </a:r>
          </a:p>
        </p:txBody>
      </p:sp>
      <p:pic>
        <p:nvPicPr>
          <p:cNvPr id="4" name="Picture 3">
            <a:extLst>
              <a:ext uri="{FF2B5EF4-FFF2-40B4-BE49-F238E27FC236}">
                <a16:creationId xmlns:a16="http://schemas.microsoft.com/office/drawing/2014/main" id="{3BF587EC-D11B-E8A3-4271-13A0966C652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905743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D392E1A0-8478-B6B4-22FC-B8354227234A}"/>
              </a:ext>
            </a:extLst>
          </p:cNvPr>
          <p:cNvPicPr>
            <a:picLocks noChangeAspect="1"/>
          </p:cNvPicPr>
          <p:nvPr/>
        </p:nvPicPr>
        <p:blipFill>
          <a:blip r:embed="rId2">
            <a:extLst>
              <a:ext uri="{28A0092B-C50C-407E-A947-70E740481C1C}">
                <a14:useLocalDpi xmlns:a14="http://schemas.microsoft.com/office/drawing/2010/main" val="0"/>
              </a:ext>
            </a:extLst>
          </a:blip>
          <a:srcRect t="23735" b="1279"/>
          <a:stretch>
            <a:fillRect/>
          </a:stretch>
        </p:blipFill>
        <p:spPr>
          <a:xfrm>
            <a:off x="20" y="1282"/>
            <a:ext cx="12191980" cy="6856718"/>
          </a:xfrm>
          <a:prstGeom prst="rect">
            <a:avLst/>
          </a:prstGeom>
        </p:spPr>
      </p:pic>
    </p:spTree>
    <p:extLst>
      <p:ext uri="{BB962C8B-B14F-4D97-AF65-F5344CB8AC3E}">
        <p14:creationId xmlns:p14="http://schemas.microsoft.com/office/powerpoint/2010/main" val="15534197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8A070E2-0B66-D4A7-F70A-B70C45567961}"/>
            </a:ext>
          </a:extLst>
        </p:cNvPr>
        <p:cNvGrpSpPr/>
        <p:nvPr/>
      </p:nvGrpSpPr>
      <p:grpSpPr>
        <a:xfrm>
          <a:off x="0" y="0"/>
          <a:ext cx="0" cy="0"/>
          <a:chOff x="0" y="0"/>
          <a:chExt cx="0" cy="0"/>
        </a:xfrm>
      </p:grpSpPr>
      <p:sp>
        <p:nvSpPr>
          <p:cNvPr id="23" name="Rectangle 22">
            <a:extLst>
              <a:ext uri="{FF2B5EF4-FFF2-40B4-BE49-F238E27FC236}">
                <a16:creationId xmlns:a16="http://schemas.microsoft.com/office/drawing/2014/main" id="{0DA48AB8-855A-F15B-B2CE-A416DAA3A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885A8E39-C6B3-5DE5-1AA9-0FB4B565E77B}"/>
              </a:ext>
            </a:extLst>
          </p:cNvPr>
          <p:cNvPicPr>
            <a:picLocks noChangeAspect="1"/>
          </p:cNvPicPr>
          <p:nvPr/>
        </p:nvPicPr>
        <p:blipFill>
          <a:blip r:embed="rId2">
            <a:extLst>
              <a:ext uri="{28A0092B-C50C-407E-A947-70E740481C1C}">
                <a14:useLocalDpi xmlns:a14="http://schemas.microsoft.com/office/drawing/2010/main" val="0"/>
              </a:ext>
            </a:extLst>
          </a:blip>
          <a:srcRect t="12545" b="12545"/>
          <a:stretch/>
        </p:blipFill>
        <p:spPr>
          <a:xfrm>
            <a:off x="20" y="1282"/>
            <a:ext cx="12191980" cy="6856718"/>
          </a:xfrm>
          <a:prstGeom prst="rect">
            <a:avLst/>
          </a:prstGeom>
        </p:spPr>
      </p:pic>
    </p:spTree>
    <p:extLst>
      <p:ext uri="{BB962C8B-B14F-4D97-AF65-F5344CB8AC3E}">
        <p14:creationId xmlns:p14="http://schemas.microsoft.com/office/powerpoint/2010/main" val="36536054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158D0A-8724-707E-8BF2-B923D431D8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892C15-11D5-5DFA-3F8C-09869E12F223}"/>
              </a:ext>
            </a:extLst>
          </p:cNvPr>
          <p:cNvSpPr>
            <a:spLocks noGrp="1"/>
          </p:cNvSpPr>
          <p:nvPr>
            <p:ph type="title"/>
          </p:nvPr>
        </p:nvSpPr>
        <p:spPr/>
        <p:txBody>
          <a:bodyPr/>
          <a:lstStyle/>
          <a:p>
            <a:r>
              <a:rPr lang="en-US" dirty="0"/>
              <a:t>5.4 Polymorphism</a:t>
            </a:r>
          </a:p>
        </p:txBody>
      </p:sp>
      <p:sp>
        <p:nvSpPr>
          <p:cNvPr id="3" name="Content Placeholder 2">
            <a:extLst>
              <a:ext uri="{FF2B5EF4-FFF2-40B4-BE49-F238E27FC236}">
                <a16:creationId xmlns:a16="http://schemas.microsoft.com/office/drawing/2014/main" id="{25F5629B-73BB-E4F0-2AB1-A40A7BDFDDBA}"/>
              </a:ext>
            </a:extLst>
          </p:cNvPr>
          <p:cNvSpPr>
            <a:spLocks noGrp="1"/>
          </p:cNvSpPr>
          <p:nvPr>
            <p:ph idx="1"/>
          </p:nvPr>
        </p:nvSpPr>
        <p:spPr>
          <a:xfrm>
            <a:off x="838199" y="1825627"/>
            <a:ext cx="10515600" cy="4039596"/>
          </a:xfrm>
        </p:spPr>
        <p:txBody>
          <a:bodyPr>
            <a:normAutofit/>
          </a:bodyPr>
          <a:lstStyle/>
          <a:p>
            <a:r>
              <a:rPr lang="en-US" dirty="0"/>
              <a:t>Java is a Strongly Typed Language</a:t>
            </a:r>
          </a:p>
          <a:p>
            <a:pPr lvl="1"/>
            <a:r>
              <a:rPr lang="en-US" dirty="0"/>
              <a:t>must specify the type for every variable. And, once a variable is declared to be of some type, it must always remain that type</a:t>
            </a:r>
          </a:p>
          <a:p>
            <a:pPr marL="457200" lvl="1" indent="0">
              <a:buNone/>
            </a:pPr>
            <a:r>
              <a:rPr lang="en-US" dirty="0"/>
              <a:t>	Animal a = new Animal();</a:t>
            </a:r>
          </a:p>
          <a:p>
            <a:pPr marL="457200" lvl="1" indent="0">
              <a:buNone/>
            </a:pPr>
            <a:r>
              <a:rPr lang="en-US" dirty="0"/>
              <a:t>	</a:t>
            </a:r>
            <a:r>
              <a:rPr lang="en-US" strike="sngStrike" dirty="0"/>
              <a:t>a = new Object(); </a:t>
            </a:r>
            <a:r>
              <a:rPr lang="en-US" dirty="0"/>
              <a:t>// not allowed</a:t>
            </a:r>
          </a:p>
          <a:p>
            <a:pPr marL="457200" lvl="1" indent="0">
              <a:buNone/>
            </a:pPr>
            <a:r>
              <a:rPr lang="en-US" dirty="0"/>
              <a:t>	a = new Pet(); // allowed</a:t>
            </a:r>
          </a:p>
          <a:p>
            <a:pPr marL="457200" lvl="1" indent="0">
              <a:buNone/>
            </a:pPr>
            <a:r>
              <a:rPr lang="en-US" dirty="0"/>
              <a:t>	a = new Wildlife(); //allowed</a:t>
            </a:r>
          </a:p>
          <a:p>
            <a:endParaRPr lang="en-US" dirty="0"/>
          </a:p>
        </p:txBody>
      </p:sp>
      <p:pic>
        <p:nvPicPr>
          <p:cNvPr id="4" name="Picture 3">
            <a:extLst>
              <a:ext uri="{FF2B5EF4-FFF2-40B4-BE49-F238E27FC236}">
                <a16:creationId xmlns:a16="http://schemas.microsoft.com/office/drawing/2014/main" id="{57DDD0CD-11F9-A6DA-7E3C-6A12905C415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7662805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70452-DDA4-47F1-6162-20C79CE963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111694-B0FA-3F23-5654-73D8844067DD}"/>
              </a:ext>
            </a:extLst>
          </p:cNvPr>
          <p:cNvSpPr>
            <a:spLocks noGrp="1"/>
          </p:cNvSpPr>
          <p:nvPr>
            <p:ph type="title"/>
          </p:nvPr>
        </p:nvSpPr>
        <p:spPr/>
        <p:txBody>
          <a:bodyPr/>
          <a:lstStyle/>
          <a:p>
            <a:r>
              <a:rPr lang="en-US" dirty="0"/>
              <a:t>5.4 Polymorphism</a:t>
            </a:r>
          </a:p>
        </p:txBody>
      </p:sp>
      <p:sp>
        <p:nvSpPr>
          <p:cNvPr id="3" name="Content Placeholder 2">
            <a:extLst>
              <a:ext uri="{FF2B5EF4-FFF2-40B4-BE49-F238E27FC236}">
                <a16:creationId xmlns:a16="http://schemas.microsoft.com/office/drawing/2014/main" id="{C8B5AC88-2063-863F-994E-5AAEF81C7720}"/>
              </a:ext>
            </a:extLst>
          </p:cNvPr>
          <p:cNvSpPr>
            <a:spLocks noGrp="1"/>
          </p:cNvSpPr>
          <p:nvPr>
            <p:ph idx="1"/>
          </p:nvPr>
        </p:nvSpPr>
        <p:spPr>
          <a:xfrm>
            <a:off x="838199" y="1825627"/>
            <a:ext cx="10515600" cy="4039596"/>
          </a:xfrm>
        </p:spPr>
        <p:txBody>
          <a:bodyPr>
            <a:normAutofit/>
          </a:bodyPr>
          <a:lstStyle/>
          <a:p>
            <a:r>
              <a:rPr lang="en-US" dirty="0"/>
              <a:t>Inheritance Creates Subtyping Relationships</a:t>
            </a:r>
          </a:p>
          <a:p>
            <a:pPr lvl="1">
              <a:buFont typeface="Courier New" panose="02070309020205020404" pitchFamily="49" charset="0"/>
              <a:buChar char="o"/>
            </a:pPr>
            <a:r>
              <a:rPr lang="en-US" dirty="0"/>
              <a:t>By definition, if class </a:t>
            </a:r>
            <a:r>
              <a:rPr lang="en-US" b="1" dirty="0"/>
              <a:t>A inherits from class B</a:t>
            </a:r>
            <a:r>
              <a:rPr lang="en-US" dirty="0"/>
              <a:t>, the inheritance relationship between them implies that </a:t>
            </a:r>
            <a:r>
              <a:rPr lang="en-US" b="1" dirty="0"/>
              <a:t>A is a B</a:t>
            </a:r>
            <a:r>
              <a:rPr lang="en-US" dirty="0"/>
              <a:t>. Specifically, this means that A is a subtype of B. All subclasses of B are subtypes of B. </a:t>
            </a:r>
          </a:p>
        </p:txBody>
      </p:sp>
      <p:pic>
        <p:nvPicPr>
          <p:cNvPr id="4" name="Picture 3">
            <a:extLst>
              <a:ext uri="{FF2B5EF4-FFF2-40B4-BE49-F238E27FC236}">
                <a16:creationId xmlns:a16="http://schemas.microsoft.com/office/drawing/2014/main" id="{D399BDC5-796E-21D8-EB00-45F7728DEB1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1307538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CF44A4-C086-888E-EF1F-653453484C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CA226F-F814-385C-86FA-7DA67043798D}"/>
              </a:ext>
            </a:extLst>
          </p:cNvPr>
          <p:cNvSpPr>
            <a:spLocks noGrp="1"/>
          </p:cNvSpPr>
          <p:nvPr>
            <p:ph type="title"/>
          </p:nvPr>
        </p:nvSpPr>
        <p:spPr/>
        <p:txBody>
          <a:bodyPr/>
          <a:lstStyle/>
          <a:p>
            <a:r>
              <a:rPr lang="en-US" dirty="0"/>
              <a:t>5.4 Polymorphism</a:t>
            </a:r>
          </a:p>
        </p:txBody>
      </p:sp>
      <p:sp>
        <p:nvSpPr>
          <p:cNvPr id="3" name="Content Placeholder 2">
            <a:extLst>
              <a:ext uri="{FF2B5EF4-FFF2-40B4-BE49-F238E27FC236}">
                <a16:creationId xmlns:a16="http://schemas.microsoft.com/office/drawing/2014/main" id="{CA4D7C24-BCEA-6209-3A8A-30494DDF082B}"/>
              </a:ext>
            </a:extLst>
          </p:cNvPr>
          <p:cNvSpPr>
            <a:spLocks noGrp="1"/>
          </p:cNvSpPr>
          <p:nvPr>
            <p:ph idx="1"/>
          </p:nvPr>
        </p:nvSpPr>
        <p:spPr>
          <a:xfrm>
            <a:off x="838199" y="1825627"/>
            <a:ext cx="10515600" cy="4039596"/>
          </a:xfrm>
        </p:spPr>
        <p:txBody>
          <a:bodyPr>
            <a:normAutofit lnSpcReduction="10000"/>
          </a:bodyPr>
          <a:lstStyle/>
          <a:p>
            <a:r>
              <a:rPr lang="en-US" dirty="0"/>
              <a:t>Static Type vs. Dynamic Class</a:t>
            </a:r>
          </a:p>
          <a:p>
            <a:pPr lvl="1">
              <a:buFont typeface="Courier New" panose="02070309020205020404" pitchFamily="49" charset="0"/>
              <a:buChar char="o"/>
            </a:pPr>
            <a:r>
              <a:rPr lang="en-US" dirty="0"/>
              <a:t>Animal a = new Animal();</a:t>
            </a:r>
          </a:p>
          <a:p>
            <a:pPr lvl="1">
              <a:buFont typeface="Courier New" panose="02070309020205020404" pitchFamily="49" charset="0"/>
              <a:buChar char="o"/>
            </a:pPr>
            <a:r>
              <a:rPr lang="en-US" dirty="0"/>
              <a:t>the static type of the variable a is permanently set to Animal for the rest of the program. </a:t>
            </a:r>
          </a:p>
          <a:p>
            <a:pPr lvl="1">
              <a:buFont typeface="Courier New" panose="02070309020205020404" pitchFamily="49" charset="0"/>
              <a:buChar char="o"/>
            </a:pPr>
            <a:r>
              <a:rPr lang="en-US" dirty="0"/>
              <a:t>the Java compiler checks the dynamic class of the variable a. The dynamic class of any variable is class that the actual object at the end of the reference arrow belongs to. In a variable declaration, it is the class to the right-hand side of the equals sign. If the dynamic class exactly matches or is a subtype of the static type, the program compiles without issues. If the dynamic class is not the static type itself or one of its subtypes, the program will fail to compile and warn you that the program contains type mismatches. </a:t>
            </a:r>
          </a:p>
        </p:txBody>
      </p:sp>
      <p:pic>
        <p:nvPicPr>
          <p:cNvPr id="4" name="Picture 3">
            <a:extLst>
              <a:ext uri="{FF2B5EF4-FFF2-40B4-BE49-F238E27FC236}">
                <a16:creationId xmlns:a16="http://schemas.microsoft.com/office/drawing/2014/main" id="{52F5CC12-4D82-6EF2-526F-737C544B2DE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908872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F45D94A-2E11-1A07-F482-34C78E7E9672}"/>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639BEE-D294-2EA5-D0F5-60C09B090F50}"/>
              </a:ext>
            </a:extLst>
          </p:cNvPr>
          <p:cNvSpPr>
            <a:spLocks noGrp="1"/>
          </p:cNvSpPr>
          <p:nvPr>
            <p:ph type="ctrTitle"/>
          </p:nvPr>
        </p:nvSpPr>
        <p:spPr>
          <a:xfrm>
            <a:off x="804672" y="5116529"/>
            <a:ext cx="10592174" cy="1000655"/>
          </a:xfrm>
        </p:spPr>
        <p:txBody>
          <a:bodyPr anchor="t">
            <a:normAutofit fontScale="90000"/>
          </a:bodyPr>
          <a:lstStyle/>
          <a:p>
            <a:pPr algn="l"/>
            <a:r>
              <a:rPr lang="en-US" sz="3100" dirty="0">
                <a:solidFill>
                  <a:schemeClr val="tx2"/>
                </a:solidFill>
              </a:rPr>
              <a:t>Java OOP and Data Structures with Introduction to Secure Coding</a:t>
            </a:r>
            <a:br>
              <a:rPr lang="en-US" sz="3100" dirty="0">
                <a:solidFill>
                  <a:schemeClr val="tx2"/>
                </a:solidFill>
              </a:rPr>
            </a:br>
            <a:r>
              <a:rPr lang="en-US" sz="3100" dirty="0">
                <a:solidFill>
                  <a:schemeClr val="tx2"/>
                </a:solidFill>
              </a:rPr>
              <a:t>Dr. Ziping Liu</a:t>
            </a:r>
            <a:br>
              <a:rPr lang="en-US" sz="1600" dirty="0">
                <a:solidFill>
                  <a:schemeClr val="tx2"/>
                </a:solidFill>
              </a:rPr>
            </a:br>
            <a:br>
              <a:rPr lang="en-US" sz="1600" dirty="0">
                <a:solidFill>
                  <a:schemeClr val="tx2"/>
                </a:solidFill>
              </a:rPr>
            </a:br>
            <a:endParaRPr lang="en-US" sz="1600" dirty="0">
              <a:solidFill>
                <a:schemeClr val="tx2"/>
              </a:solidFill>
            </a:endParaRPr>
          </a:p>
        </p:txBody>
      </p:sp>
      <p:pic>
        <p:nvPicPr>
          <p:cNvPr id="5" name="Picture 4">
            <a:extLst>
              <a:ext uri="{FF2B5EF4-FFF2-40B4-BE49-F238E27FC236}">
                <a16:creationId xmlns:a16="http://schemas.microsoft.com/office/drawing/2014/main" id="{68016C7C-AFDA-B667-C485-59B533AEF141}"/>
              </a:ext>
            </a:extLst>
          </p:cNvPr>
          <p:cNvPicPr>
            <a:picLocks noChangeAspect="1"/>
          </p:cNvPicPr>
          <p:nvPr/>
        </p:nvPicPr>
        <p:blipFill>
          <a:blip r:embed="rId2">
            <a:extLst>
              <a:ext uri="{28A0092B-C50C-407E-A947-70E740481C1C}">
                <a14:useLocalDpi xmlns:a14="http://schemas.microsoft.com/office/drawing/2010/main" val="0"/>
              </a:ext>
            </a:extLst>
          </a:blip>
          <a:srcRect t="10970" b="10970"/>
          <a:stretch/>
        </p:blipFill>
        <p:spPr>
          <a:xfrm>
            <a:off x="-1" y="10"/>
            <a:ext cx="12192001" cy="4201449"/>
          </a:xfrm>
          <a:prstGeom prst="rect">
            <a:avLst/>
          </a:prstGeom>
        </p:spPr>
      </p:pic>
      <p:grpSp>
        <p:nvGrpSpPr>
          <p:cNvPr id="35" name="Group 34">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24" name="Freeform: Shape 23">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Subtitle 2">
            <a:extLst>
              <a:ext uri="{FF2B5EF4-FFF2-40B4-BE49-F238E27FC236}">
                <a16:creationId xmlns:a16="http://schemas.microsoft.com/office/drawing/2014/main" id="{550E9AA5-3AB6-7CA8-2E88-05185371D2C6}"/>
              </a:ext>
            </a:extLst>
          </p:cNvPr>
          <p:cNvSpPr>
            <a:spLocks noGrp="1"/>
          </p:cNvSpPr>
          <p:nvPr>
            <p:ph type="subTitle" idx="1"/>
          </p:nvPr>
        </p:nvSpPr>
        <p:spPr>
          <a:xfrm>
            <a:off x="804672" y="4580785"/>
            <a:ext cx="9416898" cy="484374"/>
          </a:xfrm>
        </p:spPr>
        <p:txBody>
          <a:bodyPr anchor="b">
            <a:normAutofit/>
          </a:bodyPr>
          <a:lstStyle/>
          <a:p>
            <a:pPr algn="l"/>
            <a:r>
              <a:rPr lang="en-US" sz="2000" dirty="0">
                <a:solidFill>
                  <a:schemeClr val="tx2"/>
                </a:solidFill>
              </a:rPr>
              <a:t>Chapter 5 Inheritance and Polymorphism</a:t>
            </a:r>
          </a:p>
        </p:txBody>
      </p:sp>
    </p:spTree>
    <p:extLst>
      <p:ext uri="{BB962C8B-B14F-4D97-AF65-F5344CB8AC3E}">
        <p14:creationId xmlns:p14="http://schemas.microsoft.com/office/powerpoint/2010/main" val="3976037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F12A41-E7C6-960A-399E-E0D0950D7C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49665F-2BEE-A7E8-5391-AC090019105B}"/>
              </a:ext>
            </a:extLst>
          </p:cNvPr>
          <p:cNvSpPr>
            <a:spLocks noGrp="1"/>
          </p:cNvSpPr>
          <p:nvPr>
            <p:ph type="title"/>
          </p:nvPr>
        </p:nvSpPr>
        <p:spPr/>
        <p:txBody>
          <a:bodyPr/>
          <a:lstStyle/>
          <a:p>
            <a:r>
              <a:rPr lang="en-US" dirty="0"/>
              <a:t>5.4 Polymorphism</a:t>
            </a:r>
          </a:p>
        </p:txBody>
      </p:sp>
      <p:sp>
        <p:nvSpPr>
          <p:cNvPr id="3" name="Content Placeholder 2">
            <a:extLst>
              <a:ext uri="{FF2B5EF4-FFF2-40B4-BE49-F238E27FC236}">
                <a16:creationId xmlns:a16="http://schemas.microsoft.com/office/drawing/2014/main" id="{A0E3E718-0AA9-8B42-B693-87EFA6DF9E8E}"/>
              </a:ext>
            </a:extLst>
          </p:cNvPr>
          <p:cNvSpPr>
            <a:spLocks noGrp="1"/>
          </p:cNvSpPr>
          <p:nvPr>
            <p:ph idx="1"/>
          </p:nvPr>
        </p:nvSpPr>
        <p:spPr>
          <a:xfrm>
            <a:off x="838199" y="1825627"/>
            <a:ext cx="10515600" cy="4039596"/>
          </a:xfrm>
        </p:spPr>
        <p:txBody>
          <a:bodyPr>
            <a:normAutofit/>
          </a:bodyPr>
          <a:lstStyle/>
          <a:p>
            <a:r>
              <a:rPr lang="en-US" dirty="0"/>
              <a:t>Static Type vs. Dynamic Class</a:t>
            </a:r>
          </a:p>
          <a:p>
            <a:pPr lvl="1">
              <a:buFont typeface="Courier New" panose="02070309020205020404" pitchFamily="49" charset="0"/>
              <a:buChar char="o"/>
            </a:pPr>
            <a:r>
              <a:rPr lang="en-US" dirty="0"/>
              <a:t>The process of creating the Animal object in heap memory and tagging it as the dynamic class of the variable a is called </a:t>
            </a:r>
            <a:r>
              <a:rPr lang="en-US" b="1" dirty="0"/>
              <a:t>dynamic binding</a:t>
            </a:r>
            <a:r>
              <a:rPr lang="en-US" dirty="0"/>
              <a:t>. Dynamic binding occurs when the code is run (at runtime)</a:t>
            </a:r>
          </a:p>
          <a:p>
            <a:pPr lvl="1">
              <a:buFont typeface="Courier New" panose="02070309020205020404" pitchFamily="49" charset="0"/>
              <a:buChar char="o"/>
            </a:pPr>
            <a:r>
              <a:rPr lang="en-US" dirty="0"/>
              <a:t>The static type of an object determines which attributes and methods are defined for a variable—which features we are allowed to access</a:t>
            </a:r>
          </a:p>
          <a:p>
            <a:pPr lvl="1">
              <a:buFont typeface="Courier New" panose="02070309020205020404" pitchFamily="49" charset="0"/>
              <a:buChar char="o"/>
            </a:pPr>
            <a:r>
              <a:rPr lang="en-US" dirty="0"/>
              <a:t>Animal a = new Pet(); // only allows to access attributes and methods from Animal, so attributes and methods specific to Pet are not allowed to be accessed</a:t>
            </a:r>
          </a:p>
        </p:txBody>
      </p:sp>
      <p:pic>
        <p:nvPicPr>
          <p:cNvPr id="4" name="Picture 3">
            <a:extLst>
              <a:ext uri="{FF2B5EF4-FFF2-40B4-BE49-F238E27FC236}">
                <a16:creationId xmlns:a16="http://schemas.microsoft.com/office/drawing/2014/main" id="{0EF2E32B-3275-5F86-4E45-2C8B40E7E72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934984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1E071-0E60-4FB4-C994-434A0FAEC5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95D80A-B0DC-847A-3FFB-1BB65841D4E7}"/>
              </a:ext>
            </a:extLst>
          </p:cNvPr>
          <p:cNvSpPr>
            <a:spLocks noGrp="1"/>
          </p:cNvSpPr>
          <p:nvPr>
            <p:ph type="title"/>
          </p:nvPr>
        </p:nvSpPr>
        <p:spPr/>
        <p:txBody>
          <a:bodyPr/>
          <a:lstStyle/>
          <a:p>
            <a:r>
              <a:rPr lang="en-US" dirty="0"/>
              <a:t>5.4 Polymorphism</a:t>
            </a:r>
          </a:p>
        </p:txBody>
      </p:sp>
      <p:sp>
        <p:nvSpPr>
          <p:cNvPr id="3" name="Content Placeholder 2">
            <a:extLst>
              <a:ext uri="{FF2B5EF4-FFF2-40B4-BE49-F238E27FC236}">
                <a16:creationId xmlns:a16="http://schemas.microsoft.com/office/drawing/2014/main" id="{1CD6CB81-C0FC-F2A5-49B8-0EA4CA788297}"/>
              </a:ext>
            </a:extLst>
          </p:cNvPr>
          <p:cNvSpPr>
            <a:spLocks noGrp="1"/>
          </p:cNvSpPr>
          <p:nvPr>
            <p:ph idx="1"/>
          </p:nvPr>
        </p:nvSpPr>
        <p:spPr>
          <a:xfrm>
            <a:off x="838199" y="1825627"/>
            <a:ext cx="10515600" cy="4039596"/>
          </a:xfrm>
        </p:spPr>
        <p:txBody>
          <a:bodyPr>
            <a:normAutofit lnSpcReduction="10000"/>
          </a:bodyPr>
          <a:lstStyle/>
          <a:p>
            <a:r>
              <a:rPr lang="en-US" dirty="0"/>
              <a:t>Dynamic Dispatch</a:t>
            </a:r>
          </a:p>
          <a:p>
            <a:pPr lvl="1">
              <a:buFont typeface="Courier New" panose="02070309020205020404" pitchFamily="49" charset="0"/>
              <a:buChar char="o"/>
            </a:pPr>
            <a:r>
              <a:rPr lang="en-US" dirty="0"/>
              <a:t>the dynamic class at run-time determines what version of the method is executed</a:t>
            </a:r>
          </a:p>
          <a:p>
            <a:pPr lvl="1">
              <a:buFont typeface="Courier New" panose="02070309020205020404" pitchFamily="49" charset="0"/>
              <a:buChar char="o"/>
            </a:pPr>
            <a:r>
              <a:rPr lang="en-US" dirty="0"/>
              <a:t>Animal a = new Pet(); </a:t>
            </a:r>
          </a:p>
          <a:p>
            <a:pPr lvl="1">
              <a:buFont typeface="Courier New" panose="02070309020205020404" pitchFamily="49" charset="0"/>
              <a:buChar char="o"/>
            </a:pPr>
            <a:r>
              <a:rPr lang="en-US" dirty="0" err="1"/>
              <a:t>System.out.println</a:t>
            </a:r>
            <a:r>
              <a:rPr lang="en-US" dirty="0"/>
              <a:t>(</a:t>
            </a:r>
            <a:r>
              <a:rPr lang="en-US" dirty="0" err="1"/>
              <a:t>a.toString</a:t>
            </a:r>
            <a:r>
              <a:rPr lang="en-US" dirty="0"/>
              <a:t>()); //Pet’s </a:t>
            </a:r>
            <a:r>
              <a:rPr lang="en-US" dirty="0" err="1"/>
              <a:t>toString</a:t>
            </a:r>
            <a:r>
              <a:rPr lang="en-US" dirty="0"/>
              <a:t>() is invoked, this is called dynamic polymorphism</a:t>
            </a:r>
          </a:p>
          <a:p>
            <a:pPr lvl="1">
              <a:buFont typeface="Courier New" panose="02070309020205020404" pitchFamily="49" charset="0"/>
              <a:buChar char="o"/>
            </a:pPr>
            <a:r>
              <a:rPr lang="en-US" dirty="0"/>
              <a:t>The ambiguity around which version of the </a:t>
            </a:r>
            <a:r>
              <a:rPr lang="en-US" dirty="0" err="1"/>
              <a:t>toString</a:t>
            </a:r>
            <a:r>
              <a:rPr lang="en-US" dirty="0"/>
              <a:t>() method is run is called </a:t>
            </a:r>
            <a:r>
              <a:rPr lang="en-US" dirty="0">
                <a:highlight>
                  <a:srgbClr val="00FFFF"/>
                </a:highlight>
              </a:rPr>
              <a:t>dynamic polymorphism</a:t>
            </a:r>
          </a:p>
          <a:p>
            <a:pPr lvl="1">
              <a:buFont typeface="Courier New" panose="02070309020205020404" pitchFamily="49" charset="0"/>
              <a:buChar char="o"/>
            </a:pPr>
            <a:r>
              <a:rPr lang="en-US" dirty="0"/>
              <a:t>Dynamic polymorphism is resolved at run-time automatically through the process of dynamic dispatch, and Java will automatically look for the “furthest possible subclass” in which a method is defined</a:t>
            </a:r>
          </a:p>
          <a:p>
            <a:pPr lvl="1">
              <a:buFont typeface="Courier New" panose="02070309020205020404" pitchFamily="49" charset="0"/>
              <a:buChar char="o"/>
            </a:pPr>
            <a:endParaRPr lang="en-US" dirty="0"/>
          </a:p>
        </p:txBody>
      </p:sp>
      <p:pic>
        <p:nvPicPr>
          <p:cNvPr id="4" name="Picture 3">
            <a:extLst>
              <a:ext uri="{FF2B5EF4-FFF2-40B4-BE49-F238E27FC236}">
                <a16:creationId xmlns:a16="http://schemas.microsoft.com/office/drawing/2014/main" id="{061225D7-EF43-7E96-3663-7A5A49835A6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26518684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CA65CC-E1F8-C914-61EA-F718D1EF76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50659E-E1C0-6259-36CC-84035D39B9AF}"/>
              </a:ext>
            </a:extLst>
          </p:cNvPr>
          <p:cNvSpPr>
            <a:spLocks noGrp="1"/>
          </p:cNvSpPr>
          <p:nvPr>
            <p:ph type="title"/>
          </p:nvPr>
        </p:nvSpPr>
        <p:spPr/>
        <p:txBody>
          <a:bodyPr/>
          <a:lstStyle/>
          <a:p>
            <a:r>
              <a:rPr lang="en-US" dirty="0"/>
              <a:t>5.4 Polymorphism</a:t>
            </a:r>
          </a:p>
        </p:txBody>
      </p:sp>
      <p:sp>
        <p:nvSpPr>
          <p:cNvPr id="3" name="Content Placeholder 2">
            <a:extLst>
              <a:ext uri="{FF2B5EF4-FFF2-40B4-BE49-F238E27FC236}">
                <a16:creationId xmlns:a16="http://schemas.microsoft.com/office/drawing/2014/main" id="{75BF8D2F-8F92-8733-9691-2E18A5D8DA81}"/>
              </a:ext>
            </a:extLst>
          </p:cNvPr>
          <p:cNvSpPr>
            <a:spLocks noGrp="1"/>
          </p:cNvSpPr>
          <p:nvPr>
            <p:ph idx="1"/>
          </p:nvPr>
        </p:nvSpPr>
        <p:spPr>
          <a:xfrm>
            <a:off x="838199" y="1825627"/>
            <a:ext cx="10515600" cy="4039596"/>
          </a:xfrm>
        </p:spPr>
        <p:txBody>
          <a:bodyPr>
            <a:normAutofit/>
          </a:bodyPr>
          <a:lstStyle/>
          <a:p>
            <a:r>
              <a:rPr lang="en-US" dirty="0"/>
              <a:t>static polymorphism</a:t>
            </a:r>
          </a:p>
          <a:p>
            <a:pPr lvl="1">
              <a:buFont typeface="Courier New" panose="02070309020205020404" pitchFamily="49" charset="0"/>
              <a:buChar char="o"/>
            </a:pPr>
            <a:r>
              <a:rPr lang="en-US" dirty="0"/>
              <a:t>allows the same method to take in a variety of parameters and potentially have different behaviors. </a:t>
            </a:r>
          </a:p>
          <a:p>
            <a:pPr lvl="1">
              <a:buFont typeface="Courier New" panose="02070309020205020404" pitchFamily="49" charset="0"/>
              <a:buChar char="o"/>
            </a:pPr>
            <a:r>
              <a:rPr lang="en-US" dirty="0"/>
              <a:t>achieved through </a:t>
            </a:r>
            <a:r>
              <a:rPr lang="en-US" dirty="0">
                <a:highlight>
                  <a:srgbClr val="00FFFF"/>
                </a:highlight>
              </a:rPr>
              <a:t>method overloading</a:t>
            </a:r>
            <a:r>
              <a:rPr lang="en-US" dirty="0"/>
              <a:t>, for example, a default and explicit-value constructor</a:t>
            </a:r>
          </a:p>
          <a:p>
            <a:pPr lvl="1">
              <a:buFont typeface="Courier New" panose="02070309020205020404" pitchFamily="49" charset="0"/>
              <a:buChar char="o"/>
            </a:pPr>
            <a:r>
              <a:rPr lang="en-US" dirty="0"/>
              <a:t>The Java compiler will know statically (at compile-time) which implementation of the method would eventually be run by matching up the parameter types</a:t>
            </a:r>
          </a:p>
        </p:txBody>
      </p:sp>
      <p:pic>
        <p:nvPicPr>
          <p:cNvPr id="4" name="Picture 3">
            <a:extLst>
              <a:ext uri="{FF2B5EF4-FFF2-40B4-BE49-F238E27FC236}">
                <a16:creationId xmlns:a16="http://schemas.microsoft.com/office/drawing/2014/main" id="{225C448D-2191-0CC1-7FB9-652CBBB57DC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14931860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DAD9FA-4B27-7F75-A052-7455183A98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6AF99D-D317-AF30-2122-26DC98AD73E4}"/>
              </a:ext>
            </a:extLst>
          </p:cNvPr>
          <p:cNvSpPr>
            <a:spLocks noGrp="1"/>
          </p:cNvSpPr>
          <p:nvPr>
            <p:ph type="title"/>
          </p:nvPr>
        </p:nvSpPr>
        <p:spPr/>
        <p:txBody>
          <a:bodyPr/>
          <a:lstStyle/>
          <a:p>
            <a:r>
              <a:rPr lang="en-US" dirty="0"/>
              <a:t>5.4 Polymorphism</a:t>
            </a:r>
          </a:p>
        </p:txBody>
      </p:sp>
      <p:pic>
        <p:nvPicPr>
          <p:cNvPr id="4" name="Picture 3">
            <a:extLst>
              <a:ext uri="{FF2B5EF4-FFF2-40B4-BE49-F238E27FC236}">
                <a16:creationId xmlns:a16="http://schemas.microsoft.com/office/drawing/2014/main" id="{BD1B15BB-357D-1790-2749-1686B92C61D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7" name="Picture 6">
            <a:extLst>
              <a:ext uri="{FF2B5EF4-FFF2-40B4-BE49-F238E27FC236}">
                <a16:creationId xmlns:a16="http://schemas.microsoft.com/office/drawing/2014/main" id="{BF8DEB21-8DC2-2E23-A662-A15A4C192171}"/>
              </a:ext>
            </a:extLst>
          </p:cNvPr>
          <p:cNvPicPr>
            <a:picLocks noChangeAspect="1"/>
          </p:cNvPicPr>
          <p:nvPr/>
        </p:nvPicPr>
        <p:blipFill>
          <a:blip r:embed="rId3"/>
          <a:stretch>
            <a:fillRect/>
          </a:stretch>
        </p:blipFill>
        <p:spPr>
          <a:xfrm>
            <a:off x="1987472" y="1422900"/>
            <a:ext cx="7757419" cy="4407806"/>
          </a:xfrm>
          <a:prstGeom prst="rect">
            <a:avLst/>
          </a:prstGeom>
        </p:spPr>
      </p:pic>
    </p:spTree>
    <p:extLst>
      <p:ext uri="{BB962C8B-B14F-4D97-AF65-F5344CB8AC3E}">
        <p14:creationId xmlns:p14="http://schemas.microsoft.com/office/powerpoint/2010/main" val="4817365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1F7F9D-5DFC-249B-D2B4-DBA9FDF0F6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CAD805-C963-5894-F98D-93BB3518F2CA}"/>
              </a:ext>
            </a:extLst>
          </p:cNvPr>
          <p:cNvSpPr>
            <a:spLocks noGrp="1"/>
          </p:cNvSpPr>
          <p:nvPr>
            <p:ph type="title"/>
          </p:nvPr>
        </p:nvSpPr>
        <p:spPr/>
        <p:txBody>
          <a:bodyPr/>
          <a:lstStyle/>
          <a:p>
            <a:r>
              <a:rPr lang="en-US" dirty="0"/>
              <a:t>5.6 </a:t>
            </a:r>
            <a:r>
              <a:rPr lang="en-US" dirty="0" err="1"/>
              <a:t>instanceof</a:t>
            </a:r>
            <a:r>
              <a:rPr lang="en-US" dirty="0"/>
              <a:t> and </a:t>
            </a:r>
            <a:r>
              <a:rPr lang="en-US" dirty="0" err="1"/>
              <a:t>getClass</a:t>
            </a:r>
            <a:r>
              <a:rPr lang="en-US" dirty="0"/>
              <a:t>()</a:t>
            </a:r>
          </a:p>
        </p:txBody>
      </p:sp>
      <p:sp>
        <p:nvSpPr>
          <p:cNvPr id="3" name="Content Placeholder 2">
            <a:extLst>
              <a:ext uri="{FF2B5EF4-FFF2-40B4-BE49-F238E27FC236}">
                <a16:creationId xmlns:a16="http://schemas.microsoft.com/office/drawing/2014/main" id="{221EC62B-FD43-B612-CD8A-630961BF50E2}"/>
              </a:ext>
            </a:extLst>
          </p:cNvPr>
          <p:cNvSpPr>
            <a:spLocks noGrp="1"/>
          </p:cNvSpPr>
          <p:nvPr>
            <p:ph idx="1"/>
          </p:nvPr>
        </p:nvSpPr>
        <p:spPr>
          <a:xfrm>
            <a:off x="838199" y="1825627"/>
            <a:ext cx="10515600" cy="858790"/>
          </a:xfrm>
        </p:spPr>
        <p:txBody>
          <a:bodyPr>
            <a:noAutofit/>
          </a:bodyPr>
          <a:lstStyle/>
          <a:p>
            <a:r>
              <a:rPr lang="en-US" dirty="0"/>
              <a:t>equals() method should be symmetric. That is, for two objects x and y, if </a:t>
            </a:r>
            <a:r>
              <a:rPr lang="en-US" dirty="0" err="1"/>
              <a:t>x.equals</a:t>
            </a:r>
            <a:r>
              <a:rPr lang="en-US" dirty="0"/>
              <a:t>(y), then </a:t>
            </a:r>
            <a:r>
              <a:rPr lang="en-US" dirty="0" err="1"/>
              <a:t>y.equals</a:t>
            </a:r>
            <a:r>
              <a:rPr lang="en-US" dirty="0"/>
              <a:t>(x). </a:t>
            </a:r>
          </a:p>
        </p:txBody>
      </p:sp>
      <p:pic>
        <p:nvPicPr>
          <p:cNvPr id="4" name="Picture 3">
            <a:extLst>
              <a:ext uri="{FF2B5EF4-FFF2-40B4-BE49-F238E27FC236}">
                <a16:creationId xmlns:a16="http://schemas.microsoft.com/office/drawing/2014/main" id="{6F21DF6E-4C98-74D6-ED7F-97CA3CD87CE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graphicFrame>
        <p:nvGraphicFramePr>
          <p:cNvPr id="5" name="Table 4">
            <a:extLst>
              <a:ext uri="{FF2B5EF4-FFF2-40B4-BE49-F238E27FC236}">
                <a16:creationId xmlns:a16="http://schemas.microsoft.com/office/drawing/2014/main" id="{FAB753F6-262C-9363-7F4B-8C17C59529A3}"/>
              </a:ext>
            </a:extLst>
          </p:cNvPr>
          <p:cNvGraphicFramePr>
            <a:graphicFrameLocks noGrp="1"/>
          </p:cNvGraphicFramePr>
          <p:nvPr>
            <p:extLst>
              <p:ext uri="{D42A27DB-BD31-4B8C-83A1-F6EECF244321}">
                <p14:modId xmlns:p14="http://schemas.microsoft.com/office/powerpoint/2010/main" val="43312917"/>
              </p:ext>
            </p:extLst>
          </p:nvPr>
        </p:nvGraphicFramePr>
        <p:xfrm>
          <a:off x="1091854" y="2791221"/>
          <a:ext cx="10261945" cy="2943077"/>
        </p:xfrm>
        <a:graphic>
          <a:graphicData uri="http://schemas.openxmlformats.org/drawingml/2006/table">
            <a:tbl>
              <a:tblPr firstRow="1" firstCol="1" bandRow="1"/>
              <a:tblGrid>
                <a:gridCol w="10261945">
                  <a:extLst>
                    <a:ext uri="{9D8B030D-6E8A-4147-A177-3AD203B41FA5}">
                      <a16:colId xmlns:a16="http://schemas.microsoft.com/office/drawing/2014/main" val="876850672"/>
                    </a:ext>
                  </a:extLst>
                </a:gridCol>
              </a:tblGrid>
              <a:tr h="288690">
                <a:tc>
                  <a:txBody>
                    <a:bodyPr/>
                    <a:lstStyle/>
                    <a:p>
                      <a:pPr marL="0" marR="0">
                        <a:buNone/>
                      </a:pPr>
                      <a:r>
                        <a:rPr lang="en-US" sz="2000" b="1" dirty="0">
                          <a:solidFill>
                            <a:srgbClr val="FFFFFF"/>
                          </a:solidFill>
                          <a:effectLst/>
                          <a:latin typeface="Times New Roman" panose="02020603050405020304" pitchFamily="18" charset="0"/>
                          <a:ea typeface="DengXian" panose="02010600030101010101" pitchFamily="2" charset="-122"/>
                          <a:cs typeface="Times New Roman" panose="02020603050405020304" pitchFamily="18" charset="0"/>
                        </a:rPr>
                        <a:t>Core Concept: Typecasting</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extLst>
                  <a:ext uri="{0D108BD9-81ED-4DB2-BD59-A6C34878D82A}">
                    <a16:rowId xmlns:a16="http://schemas.microsoft.com/office/drawing/2014/main" val="292836064"/>
                  </a:ext>
                </a:extLst>
              </a:tr>
              <a:tr h="288690">
                <a:tc>
                  <a:txBody>
                    <a:bodyPr/>
                    <a:lstStyle/>
                    <a:p>
                      <a:pPr marL="0" marR="0">
                        <a:buNone/>
                      </a:pPr>
                      <a:r>
                        <a:rPr lang="en-US" sz="2000" b="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Typecasting</a:t>
                      </a:r>
                      <a:r>
                        <a:rPr lang="en-US" sz="20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allows you to create an alias with a different static type.</a:t>
                      </a:r>
                      <a:endParaRPr lang="en-US" sz="200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2163270027"/>
                  </a:ext>
                </a:extLst>
              </a:tr>
              <a:tr h="866069">
                <a:tc>
                  <a:txBody>
                    <a:bodyPr/>
                    <a:lstStyle/>
                    <a:p>
                      <a:pPr marL="0" marR="0">
                        <a:buNone/>
                      </a:pPr>
                      <a:r>
                        <a:rPr lang="en-US" sz="20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Upcasting</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p>
                      <a:pPr marL="742950" marR="0" lvl="1" indent="-28575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Casting from a subtype to a supertype.</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p>
                      <a:pPr marL="742950" marR="0" lvl="1" indent="-28575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Always works.</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2903309419"/>
                  </a:ext>
                </a:extLst>
              </a:tr>
              <a:tr h="1419077">
                <a:tc>
                  <a:txBody>
                    <a:bodyPr/>
                    <a:lstStyle/>
                    <a:p>
                      <a:pPr marL="0" marR="0">
                        <a:buNone/>
                      </a:pPr>
                      <a:r>
                        <a:rPr lang="en-US" sz="2000" b="1" dirty="0" err="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Downcasting</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Casting from a supertype to a subtype.</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Can cause a </a:t>
                      </a:r>
                      <a:r>
                        <a:rPr lang="en-US" sz="2000" dirty="0" err="1">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ClassCastException</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To prevent </a:t>
                      </a:r>
                      <a:r>
                        <a:rPr lang="en-US" sz="2000" dirty="0" err="1">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ClassCastException</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perform an </a:t>
                      </a:r>
                      <a:r>
                        <a:rPr lang="en-US" sz="2000" dirty="0" err="1">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instanceof</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check before </a:t>
                      </a:r>
                      <a:r>
                        <a:rPr lang="en-US" sz="2000" dirty="0" err="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downcasting</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4181058594"/>
                  </a:ext>
                </a:extLst>
              </a:tr>
            </a:tbl>
          </a:graphicData>
        </a:graphic>
      </p:graphicFrame>
    </p:spTree>
    <p:extLst>
      <p:ext uri="{BB962C8B-B14F-4D97-AF65-F5344CB8AC3E}">
        <p14:creationId xmlns:p14="http://schemas.microsoft.com/office/powerpoint/2010/main" val="16881985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A8B228-5B89-98D0-7AAC-33F9F64D73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0B9B7C-C6EE-1859-504E-864587748168}"/>
              </a:ext>
            </a:extLst>
          </p:cNvPr>
          <p:cNvSpPr>
            <a:spLocks noGrp="1"/>
          </p:cNvSpPr>
          <p:nvPr>
            <p:ph type="title"/>
          </p:nvPr>
        </p:nvSpPr>
        <p:spPr/>
        <p:txBody>
          <a:bodyPr/>
          <a:lstStyle/>
          <a:p>
            <a:r>
              <a:rPr lang="en-US" dirty="0"/>
              <a:t>5.6 </a:t>
            </a:r>
            <a:r>
              <a:rPr lang="en-US" dirty="0" err="1"/>
              <a:t>instanceof</a:t>
            </a:r>
            <a:r>
              <a:rPr lang="en-US" dirty="0"/>
              <a:t> and </a:t>
            </a:r>
            <a:r>
              <a:rPr lang="en-US" dirty="0" err="1"/>
              <a:t>getClass</a:t>
            </a:r>
            <a:r>
              <a:rPr lang="en-US" dirty="0"/>
              <a:t>()</a:t>
            </a:r>
          </a:p>
        </p:txBody>
      </p:sp>
      <p:sp>
        <p:nvSpPr>
          <p:cNvPr id="3" name="Content Placeholder 2">
            <a:extLst>
              <a:ext uri="{FF2B5EF4-FFF2-40B4-BE49-F238E27FC236}">
                <a16:creationId xmlns:a16="http://schemas.microsoft.com/office/drawing/2014/main" id="{69C3850C-1E84-D879-DE86-954C1F759594}"/>
              </a:ext>
            </a:extLst>
          </p:cNvPr>
          <p:cNvSpPr>
            <a:spLocks noGrp="1"/>
          </p:cNvSpPr>
          <p:nvPr>
            <p:ph idx="1"/>
          </p:nvPr>
        </p:nvSpPr>
        <p:spPr>
          <a:xfrm>
            <a:off x="838199" y="1825626"/>
            <a:ext cx="10515600" cy="3889373"/>
          </a:xfrm>
        </p:spPr>
        <p:txBody>
          <a:bodyPr>
            <a:noAutofit/>
          </a:bodyPr>
          <a:lstStyle/>
          <a:p>
            <a:r>
              <a:rPr lang="en-US" dirty="0"/>
              <a:t>Use </a:t>
            </a:r>
            <a:r>
              <a:rPr lang="en-US" dirty="0" err="1"/>
              <a:t>getClass</a:t>
            </a:r>
            <a:r>
              <a:rPr lang="en-US" dirty="0"/>
              <a:t>() to Check True Dynamic Class</a:t>
            </a:r>
          </a:p>
          <a:p>
            <a:pPr lvl="1">
              <a:buFont typeface="Courier New" panose="02070309020205020404" pitchFamily="49" charset="0"/>
              <a:buChar char="o"/>
            </a:pPr>
            <a:r>
              <a:rPr lang="en-US" dirty="0"/>
              <a:t>Inside the equals() method, we would like to typecast to a class if the input parameter has exactly the same dynamic class as the current object. This way, we can be sure that if the two objects have the same values for their member attributes—and the same set of member attributes because they are from the same dynamic class—the objects must be structurally equal. Then, we can avoid the asymmetric behavior </a:t>
            </a:r>
          </a:p>
        </p:txBody>
      </p:sp>
      <p:pic>
        <p:nvPicPr>
          <p:cNvPr id="4" name="Picture 3">
            <a:extLst>
              <a:ext uri="{FF2B5EF4-FFF2-40B4-BE49-F238E27FC236}">
                <a16:creationId xmlns:a16="http://schemas.microsoft.com/office/drawing/2014/main" id="{D1F7256D-DD11-E03C-15F0-9ACB37B3387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41224701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972B14-7FBD-72EA-E245-B5B8390016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6CE0D3-8972-8285-245F-AB5E9CE42298}"/>
              </a:ext>
            </a:extLst>
          </p:cNvPr>
          <p:cNvSpPr>
            <a:spLocks noGrp="1"/>
          </p:cNvSpPr>
          <p:nvPr>
            <p:ph type="title"/>
          </p:nvPr>
        </p:nvSpPr>
        <p:spPr/>
        <p:txBody>
          <a:bodyPr/>
          <a:lstStyle/>
          <a:p>
            <a:r>
              <a:rPr lang="en-US" dirty="0"/>
              <a:t>Which National Park is it?</a:t>
            </a:r>
          </a:p>
        </p:txBody>
      </p:sp>
      <p:pic>
        <p:nvPicPr>
          <p:cNvPr id="4" name="Picture 3">
            <a:extLst>
              <a:ext uri="{FF2B5EF4-FFF2-40B4-BE49-F238E27FC236}">
                <a16:creationId xmlns:a16="http://schemas.microsoft.com/office/drawing/2014/main" id="{00921490-DC67-4239-C0A3-CA69DF741AE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7" name="Content Placeholder 6">
            <a:extLst>
              <a:ext uri="{FF2B5EF4-FFF2-40B4-BE49-F238E27FC236}">
                <a16:creationId xmlns:a16="http://schemas.microsoft.com/office/drawing/2014/main" id="{05E7F74E-D8B9-181F-53C1-C7A491D7817D}"/>
              </a:ext>
            </a:extLst>
          </p:cNvPr>
          <p:cNvSpPr>
            <a:spLocks noGrp="1"/>
          </p:cNvSpPr>
          <p:nvPr>
            <p:ph idx="1"/>
          </p:nvPr>
        </p:nvSpPr>
        <p:spPr>
          <a:xfrm>
            <a:off x="871927" y="1599565"/>
            <a:ext cx="10515600" cy="4351338"/>
          </a:xfrm>
        </p:spPr>
        <p:txBody>
          <a:bodyPr/>
          <a:lstStyle/>
          <a:p>
            <a:r>
              <a:rPr lang="en-US" dirty="0"/>
              <a:t>Answer: Arches National Park</a:t>
            </a:r>
          </a:p>
        </p:txBody>
      </p:sp>
    </p:spTree>
    <p:extLst>
      <p:ext uri="{BB962C8B-B14F-4D97-AF65-F5344CB8AC3E}">
        <p14:creationId xmlns:p14="http://schemas.microsoft.com/office/powerpoint/2010/main" val="2459528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2DCAF79-FE41-D7B4-EFBB-7F0A3C320728}"/>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79CB8C-1E53-81EC-7595-4E51B3CEC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B4F817-E439-2AB7-4844-3826E5101B86}"/>
              </a:ext>
            </a:extLst>
          </p:cNvPr>
          <p:cNvSpPr>
            <a:spLocks noGrp="1"/>
          </p:cNvSpPr>
          <p:nvPr>
            <p:ph type="ctrTitle"/>
          </p:nvPr>
        </p:nvSpPr>
        <p:spPr>
          <a:xfrm>
            <a:off x="804672" y="5116529"/>
            <a:ext cx="10592174" cy="1000655"/>
          </a:xfrm>
        </p:spPr>
        <p:txBody>
          <a:bodyPr anchor="t">
            <a:normAutofit fontScale="90000"/>
          </a:bodyPr>
          <a:lstStyle/>
          <a:p>
            <a:pPr algn="l"/>
            <a:r>
              <a:rPr lang="en-US" sz="3100" dirty="0">
                <a:solidFill>
                  <a:schemeClr val="tx2"/>
                </a:solidFill>
              </a:rPr>
              <a:t>https://he.kendallhunt.com/product/java-oop-and-data-structures-introduction-secure-coding</a:t>
            </a:r>
            <a:br>
              <a:rPr lang="en-US" sz="1600" dirty="0">
                <a:solidFill>
                  <a:schemeClr val="tx2"/>
                </a:solidFill>
              </a:rPr>
            </a:br>
            <a:br>
              <a:rPr lang="en-US" sz="1600" dirty="0">
                <a:solidFill>
                  <a:schemeClr val="tx2"/>
                </a:solidFill>
              </a:rPr>
            </a:br>
            <a:endParaRPr lang="en-US" sz="1600" dirty="0">
              <a:solidFill>
                <a:schemeClr val="tx2"/>
              </a:solidFill>
            </a:endParaRPr>
          </a:p>
        </p:txBody>
      </p:sp>
      <p:pic>
        <p:nvPicPr>
          <p:cNvPr id="5" name="Picture 4">
            <a:extLst>
              <a:ext uri="{FF2B5EF4-FFF2-40B4-BE49-F238E27FC236}">
                <a16:creationId xmlns:a16="http://schemas.microsoft.com/office/drawing/2014/main" id="{7C9D17E5-2682-C4CB-D96D-FE224C35B8E4}"/>
              </a:ext>
            </a:extLst>
          </p:cNvPr>
          <p:cNvPicPr>
            <a:picLocks noChangeAspect="1"/>
          </p:cNvPicPr>
          <p:nvPr/>
        </p:nvPicPr>
        <p:blipFill>
          <a:blip r:embed="rId2">
            <a:extLst>
              <a:ext uri="{28A0092B-C50C-407E-A947-70E740481C1C}">
                <a14:useLocalDpi xmlns:a14="http://schemas.microsoft.com/office/drawing/2010/main" val="0"/>
              </a:ext>
            </a:extLst>
          </a:blip>
          <a:srcRect t="10970" b="10970"/>
          <a:stretch/>
        </p:blipFill>
        <p:spPr>
          <a:xfrm>
            <a:off x="-1" y="10"/>
            <a:ext cx="12192001" cy="4201449"/>
          </a:xfrm>
          <a:prstGeom prst="rect">
            <a:avLst/>
          </a:prstGeom>
        </p:spPr>
      </p:pic>
      <p:grpSp>
        <p:nvGrpSpPr>
          <p:cNvPr id="35" name="Group 34">
            <a:extLst>
              <a:ext uri="{FF2B5EF4-FFF2-40B4-BE49-F238E27FC236}">
                <a16:creationId xmlns:a16="http://schemas.microsoft.com/office/drawing/2014/main" id="{0449C990-A233-D3A7-E607-1BABABAAC1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24" name="Freeform: Shape 23">
              <a:extLst>
                <a:ext uri="{FF2B5EF4-FFF2-40B4-BE49-F238E27FC236}">
                  <a16:creationId xmlns:a16="http://schemas.microsoft.com/office/drawing/2014/main" id="{F64BAC76-EB34-2472-98FF-41A675C7CD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20D6C5AD-7B42-EDDA-7BF6-F8AB6BCD8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8B00A1D0-AD21-1EA7-DFB9-C6B924F8A6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4AEEDCCA-D67B-7D4B-F970-F5DCAA5DEB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Subtitle 2">
            <a:extLst>
              <a:ext uri="{FF2B5EF4-FFF2-40B4-BE49-F238E27FC236}">
                <a16:creationId xmlns:a16="http://schemas.microsoft.com/office/drawing/2014/main" id="{B600B77D-B6FD-989E-48FA-ED69B3DE0C7C}"/>
              </a:ext>
            </a:extLst>
          </p:cNvPr>
          <p:cNvSpPr>
            <a:spLocks noGrp="1"/>
          </p:cNvSpPr>
          <p:nvPr>
            <p:ph type="subTitle" idx="1"/>
          </p:nvPr>
        </p:nvSpPr>
        <p:spPr>
          <a:xfrm>
            <a:off x="804672" y="4580785"/>
            <a:ext cx="9416898" cy="484374"/>
          </a:xfrm>
        </p:spPr>
        <p:txBody>
          <a:bodyPr anchor="b">
            <a:normAutofit/>
          </a:bodyPr>
          <a:lstStyle/>
          <a:p>
            <a:pPr algn="l"/>
            <a:r>
              <a:rPr lang="en-US" sz="2000" dirty="0">
                <a:solidFill>
                  <a:schemeClr val="tx2"/>
                </a:solidFill>
              </a:rPr>
              <a:t>Chapter 5 Inheritance and Polymorphism</a:t>
            </a:r>
          </a:p>
        </p:txBody>
      </p:sp>
    </p:spTree>
    <p:extLst>
      <p:ext uri="{BB962C8B-B14F-4D97-AF65-F5344CB8AC3E}">
        <p14:creationId xmlns:p14="http://schemas.microsoft.com/office/powerpoint/2010/main" val="333988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9BF0A-0571-3AE4-329B-7FDD247C4A47}"/>
              </a:ext>
            </a:extLst>
          </p:cNvPr>
          <p:cNvSpPr>
            <a:spLocks noGrp="1"/>
          </p:cNvSpPr>
          <p:nvPr>
            <p:ph type="title"/>
          </p:nvPr>
        </p:nvSpPr>
        <p:spPr/>
        <p:txBody>
          <a:bodyPr/>
          <a:lstStyle/>
          <a:p>
            <a:r>
              <a:rPr lang="en-US" dirty="0"/>
              <a:t>Chapter Outlines</a:t>
            </a:r>
          </a:p>
        </p:txBody>
      </p:sp>
      <p:pic>
        <p:nvPicPr>
          <p:cNvPr id="5" name="Picture 4">
            <a:extLst>
              <a:ext uri="{FF2B5EF4-FFF2-40B4-BE49-F238E27FC236}">
                <a16:creationId xmlns:a16="http://schemas.microsoft.com/office/drawing/2014/main" id="{F6984F35-20A0-78B6-C0D7-3446E8B5E50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74357" y="5891173"/>
            <a:ext cx="10579443" cy="571580"/>
          </a:xfrm>
          <a:prstGeom prst="rect">
            <a:avLst/>
          </a:prstGeom>
        </p:spPr>
      </p:pic>
      <p:graphicFrame>
        <p:nvGraphicFramePr>
          <p:cNvPr id="9" name="Content Placeholder 8">
            <a:extLst>
              <a:ext uri="{FF2B5EF4-FFF2-40B4-BE49-F238E27FC236}">
                <a16:creationId xmlns:a16="http://schemas.microsoft.com/office/drawing/2014/main" id="{CA9A291D-AFBA-B921-9197-A2EF55DD2996}"/>
              </a:ext>
            </a:extLst>
          </p:cNvPr>
          <p:cNvGraphicFramePr>
            <a:graphicFrameLocks noGrp="1"/>
          </p:cNvGraphicFramePr>
          <p:nvPr>
            <p:ph idx="1"/>
            <p:extLst>
              <p:ext uri="{D42A27DB-BD31-4B8C-83A1-F6EECF244321}">
                <p14:modId xmlns:p14="http://schemas.microsoft.com/office/powerpoint/2010/main" val="1195454027"/>
              </p:ext>
            </p:extLst>
          </p:nvPr>
        </p:nvGraphicFramePr>
        <p:xfrm>
          <a:off x="838200" y="1825625"/>
          <a:ext cx="10515600" cy="36095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extBox 11">
            <a:extLst>
              <a:ext uri="{FF2B5EF4-FFF2-40B4-BE49-F238E27FC236}">
                <a16:creationId xmlns:a16="http://schemas.microsoft.com/office/drawing/2014/main" id="{8558A932-A150-AAEB-AF28-D9156CC23D7C}"/>
              </a:ext>
            </a:extLst>
          </p:cNvPr>
          <p:cNvSpPr txBox="1"/>
          <p:nvPr/>
        </p:nvSpPr>
        <p:spPr>
          <a:xfrm>
            <a:off x="838200" y="1622855"/>
            <a:ext cx="10426908" cy="4401205"/>
          </a:xfrm>
          <a:prstGeom prst="rect">
            <a:avLst/>
          </a:prstGeom>
          <a:noFill/>
        </p:spPr>
        <p:txBody>
          <a:bodyPr wrap="square" rtlCol="0">
            <a:spAutoFit/>
          </a:bodyPr>
          <a:lstStyle/>
          <a:p>
            <a:pPr marL="285750" lvl="0" indent="-285750">
              <a:buFont typeface="Aptos" panose="020B0004020202020204" pitchFamily="34" charset="0"/>
              <a:buChar char="–"/>
            </a:pPr>
            <a:r>
              <a:rPr lang="en-US" sz="2800" dirty="0"/>
              <a:t>Understanding the inheritance (“is a”) relationship</a:t>
            </a:r>
          </a:p>
          <a:p>
            <a:pPr marL="285750" lvl="0" indent="-285750">
              <a:buFont typeface="Aptos" panose="020B0004020202020204" pitchFamily="34" charset="0"/>
              <a:buChar char="–"/>
            </a:pPr>
            <a:r>
              <a:rPr lang="en-US" sz="2800" dirty="0"/>
              <a:t>Defining the superclass</a:t>
            </a:r>
          </a:p>
          <a:p>
            <a:pPr marL="285750" lvl="0" indent="-285750">
              <a:buFont typeface="Aptos" panose="020B0004020202020204" pitchFamily="34" charset="0"/>
              <a:buChar char="–"/>
            </a:pPr>
            <a:r>
              <a:rPr lang="en-US" sz="2800" dirty="0"/>
              <a:t>Defining subclasses</a:t>
            </a:r>
          </a:p>
          <a:p>
            <a:pPr marL="285750" lvl="0" indent="-285750">
              <a:buFont typeface="Aptos" panose="020B0004020202020204" pitchFamily="34" charset="0"/>
              <a:buChar char="–"/>
            </a:pPr>
            <a:r>
              <a:rPr lang="en-US" sz="2800" dirty="0"/>
              <a:t>Leveraging polymorphism </a:t>
            </a:r>
          </a:p>
          <a:p>
            <a:pPr marL="914400" lvl="1" indent="-457200">
              <a:buFont typeface="Courier New" panose="02070309020205020404" pitchFamily="49" charset="0"/>
              <a:buChar char="o"/>
            </a:pPr>
            <a:r>
              <a:rPr lang="en-US" sz="2800" dirty="0"/>
              <a:t>Understanding subtyping relationships</a:t>
            </a:r>
          </a:p>
          <a:p>
            <a:pPr marL="914400" lvl="1" indent="-457200">
              <a:buFont typeface="Courier New" panose="02070309020205020404" pitchFamily="49" charset="0"/>
              <a:buChar char="o"/>
            </a:pPr>
            <a:r>
              <a:rPr lang="en-US" sz="2800" dirty="0"/>
              <a:t>Using the virtual method table</a:t>
            </a:r>
          </a:p>
          <a:p>
            <a:pPr marL="914400" lvl="1" indent="-457200">
              <a:buFont typeface="Courier New" panose="02070309020205020404" pitchFamily="49" charset="0"/>
              <a:buChar char="o"/>
            </a:pPr>
            <a:r>
              <a:rPr lang="en-US" sz="2800" dirty="0"/>
              <a:t>Differentiating between a variable’s static type and dynamic class</a:t>
            </a:r>
          </a:p>
          <a:p>
            <a:pPr marL="914400" lvl="1" indent="-457200">
              <a:buFont typeface="Courier New" panose="02070309020205020404" pitchFamily="49" charset="0"/>
              <a:buChar char="o"/>
            </a:pPr>
            <a:r>
              <a:rPr lang="en-US" sz="2800" dirty="0"/>
              <a:t>Understanding how polymorphism and dynamic dispatch interact</a:t>
            </a:r>
          </a:p>
        </p:txBody>
      </p:sp>
    </p:spTree>
    <p:extLst>
      <p:ext uri="{BB962C8B-B14F-4D97-AF65-F5344CB8AC3E}">
        <p14:creationId xmlns:p14="http://schemas.microsoft.com/office/powerpoint/2010/main" val="2717311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AFA621-7484-34DC-5B34-A2E963DA44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3D269E-2D5A-2E90-763F-BB38534174EC}"/>
              </a:ext>
            </a:extLst>
          </p:cNvPr>
          <p:cNvSpPr>
            <a:spLocks noGrp="1"/>
          </p:cNvSpPr>
          <p:nvPr>
            <p:ph type="title"/>
          </p:nvPr>
        </p:nvSpPr>
        <p:spPr/>
        <p:txBody>
          <a:bodyPr/>
          <a:lstStyle/>
          <a:p>
            <a:r>
              <a:rPr lang="en-US" dirty="0"/>
              <a:t>5.1 Inheritance (“Is a”) Relationship </a:t>
            </a:r>
          </a:p>
        </p:txBody>
      </p:sp>
      <p:sp>
        <p:nvSpPr>
          <p:cNvPr id="3" name="Content Placeholder 2">
            <a:extLst>
              <a:ext uri="{FF2B5EF4-FFF2-40B4-BE49-F238E27FC236}">
                <a16:creationId xmlns:a16="http://schemas.microsoft.com/office/drawing/2014/main" id="{B463327D-CB13-4DF5-108F-DD3308381B2D}"/>
              </a:ext>
            </a:extLst>
          </p:cNvPr>
          <p:cNvSpPr>
            <a:spLocks noGrp="1"/>
          </p:cNvSpPr>
          <p:nvPr>
            <p:ph idx="1"/>
          </p:nvPr>
        </p:nvSpPr>
        <p:spPr>
          <a:xfrm>
            <a:off x="838200" y="1825626"/>
            <a:ext cx="9951720" cy="911044"/>
          </a:xfrm>
        </p:spPr>
        <p:txBody>
          <a:bodyPr>
            <a:normAutofit/>
          </a:bodyPr>
          <a:lstStyle/>
          <a:p>
            <a:r>
              <a:rPr lang="en-US" dirty="0"/>
              <a:t>the inheritance—or “is a”—relationship describes classes that do share some attributes and/or methods</a:t>
            </a:r>
          </a:p>
        </p:txBody>
      </p:sp>
      <p:pic>
        <p:nvPicPr>
          <p:cNvPr id="4" name="Picture 3">
            <a:extLst>
              <a:ext uri="{FF2B5EF4-FFF2-40B4-BE49-F238E27FC236}">
                <a16:creationId xmlns:a16="http://schemas.microsoft.com/office/drawing/2014/main" id="{4F75D462-06C9-8B83-7F61-08857145567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5" name="Picture 4">
            <a:extLst>
              <a:ext uri="{FF2B5EF4-FFF2-40B4-BE49-F238E27FC236}">
                <a16:creationId xmlns:a16="http://schemas.microsoft.com/office/drawing/2014/main" id="{671D524C-AD7D-37E1-B0E5-4E29877D9824}"/>
              </a:ext>
            </a:extLst>
          </p:cNvPr>
          <p:cNvPicPr>
            <a:picLocks noChangeAspect="1"/>
          </p:cNvPicPr>
          <p:nvPr/>
        </p:nvPicPr>
        <p:blipFill>
          <a:blip r:embed="rId3"/>
          <a:stretch>
            <a:fillRect/>
          </a:stretch>
        </p:blipFill>
        <p:spPr>
          <a:xfrm>
            <a:off x="1153285" y="2871608"/>
            <a:ext cx="5954495" cy="2848217"/>
          </a:xfrm>
          <a:prstGeom prst="rect">
            <a:avLst/>
          </a:prstGeom>
        </p:spPr>
      </p:pic>
      <p:sp>
        <p:nvSpPr>
          <p:cNvPr id="7" name="TextBox 6">
            <a:extLst>
              <a:ext uri="{FF2B5EF4-FFF2-40B4-BE49-F238E27FC236}">
                <a16:creationId xmlns:a16="http://schemas.microsoft.com/office/drawing/2014/main" id="{672FEEA2-B707-C7E5-9A72-A60AD93A126E}"/>
              </a:ext>
            </a:extLst>
          </p:cNvPr>
          <p:cNvSpPr txBox="1"/>
          <p:nvPr/>
        </p:nvSpPr>
        <p:spPr>
          <a:xfrm>
            <a:off x="7483384" y="3013393"/>
            <a:ext cx="3260816" cy="2308324"/>
          </a:xfrm>
          <a:prstGeom prst="rect">
            <a:avLst/>
          </a:prstGeom>
          <a:noFill/>
          <a:ln>
            <a:solidFill>
              <a:schemeClr val="accent1"/>
            </a:solidFill>
          </a:ln>
        </p:spPr>
        <p:txBody>
          <a:bodyPr wrap="square">
            <a:spAutoFit/>
          </a:bodyPr>
          <a:lstStyle/>
          <a:p>
            <a:r>
              <a:rPr lang="en-US" sz="2400" dirty="0"/>
              <a:t>any particular superclass can have many subclasses, but each subclass can inherit from one and only one superclass</a:t>
            </a:r>
          </a:p>
        </p:txBody>
      </p:sp>
    </p:spTree>
    <p:extLst>
      <p:ext uri="{BB962C8B-B14F-4D97-AF65-F5344CB8AC3E}">
        <p14:creationId xmlns:p14="http://schemas.microsoft.com/office/powerpoint/2010/main" val="2455619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0A379-4975-80DB-8A99-0A8C6BBC9CFD}"/>
              </a:ext>
            </a:extLst>
          </p:cNvPr>
          <p:cNvSpPr>
            <a:spLocks noGrp="1"/>
          </p:cNvSpPr>
          <p:nvPr>
            <p:ph type="title"/>
          </p:nvPr>
        </p:nvSpPr>
        <p:spPr/>
        <p:txBody>
          <a:bodyPr/>
          <a:lstStyle/>
          <a:p>
            <a:r>
              <a:rPr lang="en-US" dirty="0"/>
              <a:t>5.1 Inheritance (“Is a”) Relationship </a:t>
            </a:r>
          </a:p>
        </p:txBody>
      </p:sp>
      <p:pic>
        <p:nvPicPr>
          <p:cNvPr id="4" name="Picture 3">
            <a:extLst>
              <a:ext uri="{FF2B5EF4-FFF2-40B4-BE49-F238E27FC236}">
                <a16:creationId xmlns:a16="http://schemas.microsoft.com/office/drawing/2014/main" id="{A1D4AA88-5BCC-84A9-7F2A-E7FED028151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graphicFrame>
        <p:nvGraphicFramePr>
          <p:cNvPr id="6" name="Table 5">
            <a:extLst>
              <a:ext uri="{FF2B5EF4-FFF2-40B4-BE49-F238E27FC236}">
                <a16:creationId xmlns:a16="http://schemas.microsoft.com/office/drawing/2014/main" id="{F6320B40-6601-4EEE-50BC-44461146BC64}"/>
              </a:ext>
            </a:extLst>
          </p:cNvPr>
          <p:cNvGraphicFramePr>
            <a:graphicFrameLocks noGrp="1"/>
          </p:cNvGraphicFramePr>
          <p:nvPr>
            <p:extLst>
              <p:ext uri="{D42A27DB-BD31-4B8C-83A1-F6EECF244321}">
                <p14:modId xmlns:p14="http://schemas.microsoft.com/office/powerpoint/2010/main" val="2372807664"/>
              </p:ext>
            </p:extLst>
          </p:nvPr>
        </p:nvGraphicFramePr>
        <p:xfrm>
          <a:off x="975361" y="1762961"/>
          <a:ext cx="9383485" cy="1829325"/>
        </p:xfrm>
        <a:graphic>
          <a:graphicData uri="http://schemas.openxmlformats.org/drawingml/2006/table">
            <a:tbl>
              <a:tblPr firstRow="1" firstCol="1" bandRow="1"/>
              <a:tblGrid>
                <a:gridCol w="9383485">
                  <a:extLst>
                    <a:ext uri="{9D8B030D-6E8A-4147-A177-3AD203B41FA5}">
                      <a16:colId xmlns:a16="http://schemas.microsoft.com/office/drawing/2014/main" val="820679308"/>
                    </a:ext>
                  </a:extLst>
                </a:gridCol>
              </a:tblGrid>
              <a:tr h="365865">
                <a:tc>
                  <a:txBody>
                    <a:bodyPr/>
                    <a:lstStyle/>
                    <a:p>
                      <a:pPr marL="0" marR="0">
                        <a:buNone/>
                      </a:pPr>
                      <a:r>
                        <a:rPr lang="en-US" sz="2000" b="1">
                          <a:solidFill>
                            <a:srgbClr val="FFFFFF"/>
                          </a:solidFill>
                          <a:effectLst/>
                          <a:latin typeface="Times New Roman" panose="02020603050405020304" pitchFamily="18" charset="0"/>
                          <a:ea typeface="DengXian" panose="02010600030101010101" pitchFamily="2" charset="-122"/>
                          <a:cs typeface="Times New Roman" panose="02020603050405020304" pitchFamily="18" charset="0"/>
                        </a:rPr>
                        <a:t>Core Concept: inheritance (“is a”) relationship</a:t>
                      </a:r>
                      <a:endParaRPr lang="en-US" sz="200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extLst>
                  <a:ext uri="{0D108BD9-81ED-4DB2-BD59-A6C34878D82A}">
                    <a16:rowId xmlns:a16="http://schemas.microsoft.com/office/drawing/2014/main" val="73440210"/>
                  </a:ext>
                </a:extLst>
              </a:tr>
              <a:tr h="731730">
                <a:tc>
                  <a:txBody>
                    <a:bodyPr/>
                    <a:lstStyle/>
                    <a:p>
                      <a:pPr marL="342900" marR="0" lvl="0" indent="-342900">
                        <a:buSzPts val="1000"/>
                        <a:buFont typeface="Times New Roman" panose="02020603050405020304" pitchFamily="18" charset="0"/>
                        <a:buChar char="►"/>
                      </a:pPr>
                      <a:r>
                        <a:rPr lang="en-US" sz="2000" b="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Superclass:</a:t>
                      </a:r>
                      <a:r>
                        <a:rPr lang="en-US" sz="20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the more </a:t>
                      </a:r>
                      <a:r>
                        <a:rPr lang="en-US" sz="2000" i="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generalized</a:t>
                      </a:r>
                      <a:r>
                        <a:rPr lang="en-US" sz="20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class; may have multiple subclasses</a:t>
                      </a:r>
                      <a:endParaRPr lang="en-US" sz="200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SzPts val="1000"/>
                        <a:buFont typeface="Times New Roman" panose="02020603050405020304" pitchFamily="18" charset="0"/>
                        <a:buChar char="►"/>
                      </a:pPr>
                      <a:r>
                        <a:rPr lang="en-US" sz="2000" b="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Subclass: </a:t>
                      </a:r>
                      <a:r>
                        <a:rPr lang="en-US" sz="20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the more </a:t>
                      </a:r>
                      <a:r>
                        <a:rPr lang="en-US" sz="2000" i="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specialized</a:t>
                      </a:r>
                      <a:r>
                        <a:rPr lang="en-US" sz="20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class; can only have one superclass</a:t>
                      </a:r>
                      <a:endParaRPr lang="en-US" sz="200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1157636015"/>
                  </a:ext>
                </a:extLst>
              </a:tr>
              <a:tr h="731730">
                <a:tc>
                  <a:txBody>
                    <a:bodyPr/>
                    <a:lstStyle/>
                    <a:p>
                      <a:pPr marL="342900" marR="0" lvl="0" indent="-34290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We say that the subclass IS A type of the superclass.</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The subclass shares the attributes and methods of the superclass.</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1531486960"/>
                  </a:ext>
                </a:extLst>
              </a:tr>
            </a:tbl>
          </a:graphicData>
        </a:graphic>
      </p:graphicFrame>
    </p:spTree>
    <p:extLst>
      <p:ext uri="{BB962C8B-B14F-4D97-AF65-F5344CB8AC3E}">
        <p14:creationId xmlns:p14="http://schemas.microsoft.com/office/powerpoint/2010/main" val="2316115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EF1F3-FBC1-EA99-D072-BAE6AC0865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5E67AC-E16E-B398-6F3D-E57A5E1790E2}"/>
              </a:ext>
            </a:extLst>
          </p:cNvPr>
          <p:cNvSpPr>
            <a:spLocks noGrp="1"/>
          </p:cNvSpPr>
          <p:nvPr>
            <p:ph type="title"/>
          </p:nvPr>
        </p:nvSpPr>
        <p:spPr/>
        <p:txBody>
          <a:bodyPr/>
          <a:lstStyle/>
          <a:p>
            <a:r>
              <a:rPr lang="en-US" dirty="0"/>
              <a:t>5.2 Defining the Superclass </a:t>
            </a:r>
          </a:p>
        </p:txBody>
      </p:sp>
      <p:sp>
        <p:nvSpPr>
          <p:cNvPr id="3" name="Content Placeholder 2">
            <a:extLst>
              <a:ext uri="{FF2B5EF4-FFF2-40B4-BE49-F238E27FC236}">
                <a16:creationId xmlns:a16="http://schemas.microsoft.com/office/drawing/2014/main" id="{6A4503D6-0F71-131F-8148-FFF9AC7A070D}"/>
              </a:ext>
            </a:extLst>
          </p:cNvPr>
          <p:cNvSpPr>
            <a:spLocks noGrp="1"/>
          </p:cNvSpPr>
          <p:nvPr>
            <p:ph idx="1"/>
          </p:nvPr>
        </p:nvSpPr>
        <p:spPr>
          <a:xfrm>
            <a:off x="838199" y="1825626"/>
            <a:ext cx="10461171" cy="4026534"/>
          </a:xfrm>
        </p:spPr>
        <p:txBody>
          <a:bodyPr>
            <a:normAutofit/>
          </a:bodyPr>
          <a:lstStyle/>
          <a:p>
            <a:r>
              <a:rPr lang="en-US" dirty="0"/>
              <a:t>The protected Keyword</a:t>
            </a:r>
          </a:p>
          <a:p>
            <a:pPr lvl="1">
              <a:buFont typeface="Courier New" panose="02070309020205020404" pitchFamily="49" charset="0"/>
              <a:buChar char="o"/>
            </a:pPr>
            <a:r>
              <a:rPr lang="en-US" dirty="0"/>
              <a:t>By defining a variable or method as protected, we allow subclasses that inherit from the current class to directly access that variable or method. However, other classes that do not inherit from the current class cannot access protected fields. </a:t>
            </a:r>
          </a:p>
          <a:p>
            <a:pPr lvl="1">
              <a:buFont typeface="Courier New" panose="02070309020205020404" pitchFamily="49" charset="0"/>
              <a:buChar char="o"/>
            </a:pPr>
            <a:r>
              <a:rPr lang="en-US" dirty="0"/>
              <a:t>Using protected visibility allows subclasses to share attributes and methods of the superclass. It gives us a way to fully operationalize the inheritance relationship by controlling which data members and methods we want subclasses to inherit and which belong strictly to the superclass. The protected keyword allows us to preserve encapsulation in OOP design when classes share common features.</a:t>
            </a:r>
          </a:p>
        </p:txBody>
      </p:sp>
      <p:pic>
        <p:nvPicPr>
          <p:cNvPr id="4" name="Picture 3">
            <a:extLst>
              <a:ext uri="{FF2B5EF4-FFF2-40B4-BE49-F238E27FC236}">
                <a16:creationId xmlns:a16="http://schemas.microsoft.com/office/drawing/2014/main" id="{895C033C-58CF-4D11-E9CE-11BA26E73AF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Tree>
    <p:extLst>
      <p:ext uri="{BB962C8B-B14F-4D97-AF65-F5344CB8AC3E}">
        <p14:creationId xmlns:p14="http://schemas.microsoft.com/office/powerpoint/2010/main" val="1012970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CF413-51A3-8F79-523F-384F6E70027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5D2C95-22EE-8B24-4238-295BF5081F0B}"/>
              </a:ext>
            </a:extLst>
          </p:cNvPr>
          <p:cNvSpPr>
            <a:spLocks noGrp="1"/>
          </p:cNvSpPr>
          <p:nvPr>
            <p:ph type="title"/>
          </p:nvPr>
        </p:nvSpPr>
        <p:spPr/>
        <p:txBody>
          <a:bodyPr/>
          <a:lstStyle/>
          <a:p>
            <a:r>
              <a:rPr lang="en-US" dirty="0"/>
              <a:t>5.2 Defining the Superclass </a:t>
            </a:r>
          </a:p>
        </p:txBody>
      </p:sp>
      <p:sp>
        <p:nvSpPr>
          <p:cNvPr id="3" name="Content Placeholder 2">
            <a:extLst>
              <a:ext uri="{FF2B5EF4-FFF2-40B4-BE49-F238E27FC236}">
                <a16:creationId xmlns:a16="http://schemas.microsoft.com/office/drawing/2014/main" id="{06528475-705B-3C89-881B-F98342BF981D}"/>
              </a:ext>
            </a:extLst>
          </p:cNvPr>
          <p:cNvSpPr>
            <a:spLocks noGrp="1"/>
          </p:cNvSpPr>
          <p:nvPr>
            <p:ph idx="1"/>
          </p:nvPr>
        </p:nvSpPr>
        <p:spPr>
          <a:xfrm>
            <a:off x="838199" y="1825626"/>
            <a:ext cx="10461171" cy="566977"/>
          </a:xfrm>
        </p:spPr>
        <p:txBody>
          <a:bodyPr>
            <a:normAutofit/>
          </a:bodyPr>
          <a:lstStyle/>
          <a:p>
            <a:r>
              <a:rPr lang="en-US" dirty="0"/>
              <a:t>The protected Keyword</a:t>
            </a:r>
          </a:p>
        </p:txBody>
      </p:sp>
      <p:pic>
        <p:nvPicPr>
          <p:cNvPr id="4" name="Picture 3">
            <a:extLst>
              <a:ext uri="{FF2B5EF4-FFF2-40B4-BE49-F238E27FC236}">
                <a16:creationId xmlns:a16="http://schemas.microsoft.com/office/drawing/2014/main" id="{6FD49AAB-EC36-2CB3-E7FB-C2673EAABAC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graphicFrame>
        <p:nvGraphicFramePr>
          <p:cNvPr id="5" name="Table 4">
            <a:extLst>
              <a:ext uri="{FF2B5EF4-FFF2-40B4-BE49-F238E27FC236}">
                <a16:creationId xmlns:a16="http://schemas.microsoft.com/office/drawing/2014/main" id="{7F9B49E4-3D89-1CE5-1588-F273061F70D5}"/>
              </a:ext>
            </a:extLst>
          </p:cNvPr>
          <p:cNvGraphicFramePr>
            <a:graphicFrameLocks noGrp="1"/>
          </p:cNvGraphicFramePr>
          <p:nvPr>
            <p:extLst>
              <p:ext uri="{D42A27DB-BD31-4B8C-83A1-F6EECF244321}">
                <p14:modId xmlns:p14="http://schemas.microsoft.com/office/powerpoint/2010/main" val="1169150316"/>
              </p:ext>
            </p:extLst>
          </p:nvPr>
        </p:nvGraphicFramePr>
        <p:xfrm>
          <a:off x="1101596" y="2527541"/>
          <a:ext cx="9165809" cy="1386819"/>
        </p:xfrm>
        <a:graphic>
          <a:graphicData uri="http://schemas.openxmlformats.org/drawingml/2006/table">
            <a:tbl>
              <a:tblPr firstRow="1" firstCol="1" bandRow="1"/>
              <a:tblGrid>
                <a:gridCol w="9165809">
                  <a:extLst>
                    <a:ext uri="{9D8B030D-6E8A-4147-A177-3AD203B41FA5}">
                      <a16:colId xmlns:a16="http://schemas.microsoft.com/office/drawing/2014/main" val="2815258405"/>
                    </a:ext>
                  </a:extLst>
                </a:gridCol>
              </a:tblGrid>
              <a:tr h="346705">
                <a:tc>
                  <a:txBody>
                    <a:bodyPr/>
                    <a:lstStyle/>
                    <a:p>
                      <a:pPr marL="0" marR="0">
                        <a:buNone/>
                      </a:pPr>
                      <a:r>
                        <a:rPr lang="en-US" sz="2000" b="1">
                          <a:solidFill>
                            <a:srgbClr val="FFFFFF"/>
                          </a:solidFill>
                          <a:effectLst/>
                          <a:latin typeface="Times New Roman" panose="02020603050405020304" pitchFamily="18" charset="0"/>
                          <a:ea typeface="DengXian" panose="02010600030101010101" pitchFamily="2" charset="-122"/>
                          <a:cs typeface="Times New Roman" panose="02020603050405020304" pitchFamily="18" charset="0"/>
                        </a:rPr>
                        <a:t>Core Concept: </a:t>
                      </a:r>
                      <a:r>
                        <a:rPr lang="en-US" sz="2000" b="1">
                          <a:solidFill>
                            <a:srgbClr val="FFFFFF"/>
                          </a:solidFill>
                          <a:effectLst/>
                          <a:latin typeface="Consolas" panose="020B0609020204030204" pitchFamily="49" charset="0"/>
                          <a:ea typeface="DengXian" panose="02010600030101010101" pitchFamily="2" charset="-122"/>
                          <a:cs typeface="Times New Roman" panose="02020603050405020304" pitchFamily="18" charset="0"/>
                        </a:rPr>
                        <a:t>protected</a:t>
                      </a:r>
                      <a:r>
                        <a:rPr lang="en-US" sz="2000" b="1">
                          <a:solidFill>
                            <a:srgbClr val="FFFFFF"/>
                          </a:solidFill>
                          <a:effectLst/>
                          <a:latin typeface="Times New Roman" panose="02020603050405020304" pitchFamily="18" charset="0"/>
                          <a:ea typeface="DengXian" panose="02010600030101010101" pitchFamily="2" charset="-122"/>
                          <a:cs typeface="Times New Roman" panose="02020603050405020304" pitchFamily="18" charset="0"/>
                        </a:rPr>
                        <a:t> visibility</a:t>
                      </a:r>
                      <a:endParaRPr lang="en-US" sz="200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extLst>
                  <a:ext uri="{0D108BD9-81ED-4DB2-BD59-A6C34878D82A}">
                    <a16:rowId xmlns:a16="http://schemas.microsoft.com/office/drawing/2014/main" val="4233580702"/>
                  </a:ext>
                </a:extLst>
              </a:tr>
              <a:tr h="1040114">
                <a:tc>
                  <a:txBody>
                    <a:bodyPr/>
                    <a:lstStyle/>
                    <a:p>
                      <a:pPr marL="342900" marR="0" lvl="0" indent="-34290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Suppose a variable or method in class </a:t>
                      </a:r>
                      <a:r>
                        <a:rPr lang="en-US" sz="2000" dirty="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A</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is defined as </a:t>
                      </a:r>
                      <a:r>
                        <a:rPr lang="en-US" sz="2000" dirty="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protected</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And, suppose that class </a:t>
                      </a:r>
                      <a:r>
                        <a:rPr lang="en-US" sz="2000" dirty="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B</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inherits from </a:t>
                      </a:r>
                      <a:r>
                        <a:rPr lang="en-US" sz="2000" dirty="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A, but class C does not.</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SzPts val="1000"/>
                        <a:buFont typeface="Times New Roman" panose="02020603050405020304" pitchFamily="18" charset="0"/>
                        <a:buChar char="►"/>
                      </a:pP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Then, </a:t>
                      </a:r>
                      <a:r>
                        <a:rPr lang="en-US" sz="2000" dirty="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B</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can access the protected member in </a:t>
                      </a:r>
                      <a:r>
                        <a:rPr lang="en-US" sz="2000" dirty="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A</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but </a:t>
                      </a:r>
                      <a:r>
                        <a:rPr lang="en-US" sz="2000" dirty="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C</a:t>
                      </a:r>
                      <a:r>
                        <a:rPr lang="en-US" sz="20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cannot. </a:t>
                      </a:r>
                      <a:endParaRPr lang="en-US" sz="2000" dirty="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2935565513"/>
                  </a:ext>
                </a:extLst>
              </a:tr>
            </a:tbl>
          </a:graphicData>
        </a:graphic>
      </p:graphicFrame>
    </p:spTree>
    <p:extLst>
      <p:ext uri="{BB962C8B-B14F-4D97-AF65-F5344CB8AC3E}">
        <p14:creationId xmlns:p14="http://schemas.microsoft.com/office/powerpoint/2010/main" val="1822917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FB4B7-8F0E-C148-FB8A-E304625938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7128BF-63AE-B0FC-6CB0-6B4CCAEDA166}"/>
              </a:ext>
            </a:extLst>
          </p:cNvPr>
          <p:cNvSpPr>
            <a:spLocks noGrp="1"/>
          </p:cNvSpPr>
          <p:nvPr>
            <p:ph type="title"/>
          </p:nvPr>
        </p:nvSpPr>
        <p:spPr/>
        <p:txBody>
          <a:bodyPr/>
          <a:lstStyle/>
          <a:p>
            <a:r>
              <a:rPr lang="en-US" dirty="0"/>
              <a:t>5.2 Defining the Superclass </a:t>
            </a:r>
          </a:p>
        </p:txBody>
      </p:sp>
      <p:pic>
        <p:nvPicPr>
          <p:cNvPr id="4" name="Picture 3">
            <a:extLst>
              <a:ext uri="{FF2B5EF4-FFF2-40B4-BE49-F238E27FC236}">
                <a16:creationId xmlns:a16="http://schemas.microsoft.com/office/drawing/2014/main" id="{E80FFB87-32DF-AC97-1CFE-863E9A12B98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graphicFrame>
        <p:nvGraphicFramePr>
          <p:cNvPr id="6" name="Table 5">
            <a:extLst>
              <a:ext uri="{FF2B5EF4-FFF2-40B4-BE49-F238E27FC236}">
                <a16:creationId xmlns:a16="http://schemas.microsoft.com/office/drawing/2014/main" id="{9A796E77-DF6F-6D83-82C9-BDFA85FFB2EB}"/>
              </a:ext>
            </a:extLst>
          </p:cNvPr>
          <p:cNvGraphicFramePr>
            <a:graphicFrameLocks noGrp="1"/>
          </p:cNvGraphicFramePr>
          <p:nvPr>
            <p:extLst>
              <p:ext uri="{D42A27DB-BD31-4B8C-83A1-F6EECF244321}">
                <p14:modId xmlns:p14="http://schemas.microsoft.com/office/powerpoint/2010/main" val="2464168736"/>
              </p:ext>
            </p:extLst>
          </p:nvPr>
        </p:nvGraphicFramePr>
        <p:xfrm>
          <a:off x="871927" y="1469571"/>
          <a:ext cx="10515600" cy="4304212"/>
        </p:xfrm>
        <a:graphic>
          <a:graphicData uri="http://schemas.openxmlformats.org/drawingml/2006/table">
            <a:tbl>
              <a:tblPr firstRow="1" firstCol="1" bandRow="1"/>
              <a:tblGrid>
                <a:gridCol w="10515600">
                  <a:extLst>
                    <a:ext uri="{9D8B030D-6E8A-4147-A177-3AD203B41FA5}">
                      <a16:colId xmlns:a16="http://schemas.microsoft.com/office/drawing/2014/main" val="3789430509"/>
                    </a:ext>
                  </a:extLst>
                </a:gridCol>
              </a:tblGrid>
              <a:tr h="286947">
                <a:tc>
                  <a:txBody>
                    <a:bodyPr/>
                    <a:lstStyle/>
                    <a:p>
                      <a:pPr marL="0" marR="0">
                        <a:buNone/>
                      </a:pPr>
                      <a:r>
                        <a:rPr lang="en-US" sz="1800" b="1" dirty="0">
                          <a:solidFill>
                            <a:srgbClr val="FFFFFF"/>
                          </a:solidFill>
                          <a:effectLst/>
                          <a:latin typeface="Times New Roman" panose="02020603050405020304" pitchFamily="18" charset="0"/>
                          <a:ea typeface="DengXian" panose="02010600030101010101" pitchFamily="2" charset="-122"/>
                          <a:cs typeface="Times New Roman" panose="02020603050405020304" pitchFamily="18" charset="0"/>
                        </a:rPr>
                        <a:t>Core Concept: encapsulation</a:t>
                      </a:r>
                      <a:endParaRPr lang="en-US" sz="1800" dirty="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extLst>
                  <a:ext uri="{0D108BD9-81ED-4DB2-BD59-A6C34878D82A}">
                    <a16:rowId xmlns:a16="http://schemas.microsoft.com/office/drawing/2014/main" val="1056139803"/>
                  </a:ext>
                </a:extLst>
              </a:tr>
              <a:tr h="573895">
                <a:tc>
                  <a:txBody>
                    <a:bodyPr/>
                    <a:lstStyle/>
                    <a:p>
                      <a:pPr marL="0" marR="0">
                        <a:buNone/>
                      </a:pP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Do not let external users directly access instance variables.</a:t>
                      </a:r>
                      <a:endParaRPr lang="en-US" sz="180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Font typeface="Wingdings" panose="05000000000000000000" pitchFamily="2" charset="2"/>
                        <a:buChar char=""/>
                      </a:pP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Keep these instance variables </a:t>
                      </a:r>
                      <a:r>
                        <a:rPr lang="en-US" sz="180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private</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t>
                      </a:r>
                      <a:endParaRPr lang="en-US" sz="180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2570585980"/>
                  </a:ext>
                </a:extLst>
              </a:tr>
              <a:tr h="573895">
                <a:tc>
                  <a:txBody>
                    <a:bodyPr/>
                    <a:lstStyle/>
                    <a:p>
                      <a:pPr marL="0" marR="0">
                        <a:buNone/>
                      </a:pP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Safely encapsulate an object’s state.</a:t>
                      </a:r>
                      <a:endParaRPr lang="en-US" sz="180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SzPts val="1000"/>
                        <a:buFont typeface="Times New Roman" panose="02020603050405020304" pitchFamily="18" charset="0"/>
                        <a:buChar char="►"/>
                      </a:pPr>
                      <a:r>
                        <a:rPr lang="en-US" sz="1800" b="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Safe encapsulation:</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external users cannot </a:t>
                      </a:r>
                      <a:r>
                        <a:rPr lang="en-US" sz="1800" i="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DIRECTLY</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access instance variables.</a:t>
                      </a:r>
                      <a:endParaRPr lang="en-US" sz="180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4091311590"/>
                  </a:ext>
                </a:extLst>
              </a:tr>
              <a:tr h="1147790">
                <a:tc>
                  <a:txBody>
                    <a:bodyPr/>
                    <a:lstStyle/>
                    <a:p>
                      <a:pPr marL="0" marR="0">
                        <a:buNone/>
                      </a:pP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Safe </a:t>
                      </a:r>
                      <a:r>
                        <a:rPr lang="en-US" sz="1800" i="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access</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of instance variables:</a:t>
                      </a:r>
                      <a:endParaRPr lang="en-US" sz="180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Font typeface="Wingdings" panose="05000000000000000000" pitchFamily="2" charset="2"/>
                        <a:buChar char=""/>
                      </a:pP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Create </a:t>
                      </a:r>
                      <a:r>
                        <a:rPr lang="en-US" sz="180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public</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a:t>
                      </a:r>
                      <a:r>
                        <a:rPr lang="en-US" sz="1800" b="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accessor</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a:t>
                      </a:r>
                      <a:r>
                        <a:rPr lang="en-US" sz="1800" b="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methods</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t>
                      </a:r>
                      <a:endParaRPr lang="en-US" sz="180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Font typeface="Wingdings" panose="05000000000000000000" pitchFamily="2" charset="2"/>
                        <a:buChar char=""/>
                      </a:pP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…but only for those instance variables that you want users to </a:t>
                      </a:r>
                      <a:r>
                        <a:rPr lang="en-US" sz="1800" i="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see</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t>
                      </a:r>
                      <a:endParaRPr lang="en-US" sz="180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Font typeface="Wingdings" panose="05000000000000000000" pitchFamily="2" charset="2"/>
                        <a:buChar char=""/>
                      </a:pP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…and, for objects, return </a:t>
                      </a:r>
                      <a:r>
                        <a:rPr lang="en-US" sz="1800" i="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clones </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(deep copies), not </a:t>
                      </a:r>
                      <a:r>
                        <a:rPr lang="en-US" sz="1800" i="1">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aliases </a:t>
                      </a:r>
                      <a:r>
                        <a:rPr lang="en-US" sz="180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(or shallow copies)!</a:t>
                      </a:r>
                      <a:endParaRPr lang="en-US" sz="180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62334924"/>
                  </a:ext>
                </a:extLst>
              </a:tr>
              <a:tr h="1147790">
                <a:tc>
                  <a:txBody>
                    <a:bodyPr/>
                    <a:lstStyle/>
                    <a:p>
                      <a:pPr marL="0" marR="0">
                        <a:buNone/>
                      </a:pPr>
                      <a:r>
                        <a:rPr lang="en-US" sz="18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Safe </a:t>
                      </a:r>
                      <a:r>
                        <a:rPr lang="en-US" sz="1800" i="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changes</a:t>
                      </a:r>
                      <a:r>
                        <a:rPr lang="en-US" sz="18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to instance variables:</a:t>
                      </a:r>
                      <a:endParaRPr lang="en-US" sz="1800" dirty="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Font typeface="Wingdings" panose="05000000000000000000" pitchFamily="2" charset="2"/>
                        <a:buChar char=""/>
                      </a:pPr>
                      <a:r>
                        <a:rPr lang="en-US" sz="18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Create </a:t>
                      </a:r>
                      <a:r>
                        <a:rPr lang="en-US" sz="1800" dirty="0">
                          <a:solidFill>
                            <a:srgbClr val="000000"/>
                          </a:solidFill>
                          <a:effectLst/>
                          <a:latin typeface="Consolas" panose="020B0609020204030204" pitchFamily="49" charset="0"/>
                          <a:ea typeface="DengXian" panose="02010600030101010101" pitchFamily="2" charset="-122"/>
                          <a:cs typeface="Times New Roman" panose="02020603050405020304" pitchFamily="18" charset="0"/>
                        </a:rPr>
                        <a:t>public</a:t>
                      </a:r>
                      <a:r>
                        <a:rPr lang="en-US" sz="18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 </a:t>
                      </a:r>
                      <a:r>
                        <a:rPr lang="en-US" sz="1800" b="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mutator methods</a:t>
                      </a:r>
                      <a:r>
                        <a:rPr lang="en-US" sz="18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t>
                      </a:r>
                      <a:endParaRPr lang="en-US" sz="1800" dirty="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Font typeface="Wingdings" panose="05000000000000000000" pitchFamily="2" charset="2"/>
                        <a:buChar char=""/>
                      </a:pPr>
                      <a:r>
                        <a:rPr lang="en-US" sz="18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…that check for “bad” input values first…</a:t>
                      </a:r>
                      <a:endParaRPr lang="en-US" sz="1800" dirty="0">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Font typeface="Wingdings" panose="05000000000000000000" pitchFamily="2" charset="2"/>
                        <a:buChar char=""/>
                      </a:pPr>
                      <a:r>
                        <a:rPr lang="en-US" sz="18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…but only for those instance variables that you want users to </a:t>
                      </a:r>
                      <a:r>
                        <a:rPr lang="en-US" sz="1800" i="1"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update</a:t>
                      </a:r>
                      <a:r>
                        <a:rPr lang="en-US" sz="180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a:t>
                      </a:r>
                      <a:endParaRPr lang="en-US" sz="1800" dirty="0">
                        <a:effectLs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1385343862"/>
                  </a:ext>
                </a:extLst>
              </a:tr>
              <a:tr h="573895">
                <a:tc>
                  <a:txBody>
                    <a:bodyPr/>
                    <a:lstStyle/>
                    <a:p>
                      <a:pPr marL="0" marR="0">
                        <a:buNone/>
                      </a:pPr>
                      <a:r>
                        <a:rPr lang="en-US" sz="1800" dirty="0">
                          <a:solidFill>
                            <a:srgbClr val="000000"/>
                          </a:solidFill>
                          <a:effectLst/>
                          <a:highlight>
                            <a:srgbClr val="00FF00"/>
                          </a:highlight>
                          <a:latin typeface="Times New Roman" panose="02020603050405020304" pitchFamily="18" charset="0"/>
                          <a:ea typeface="DengXian" panose="02010600030101010101" pitchFamily="2" charset="-122"/>
                          <a:cs typeface="Times New Roman" panose="02020603050405020304" pitchFamily="18" charset="0"/>
                        </a:rPr>
                        <a:t>In </a:t>
                      </a:r>
                      <a:r>
                        <a:rPr lang="en-US" sz="1800" i="1" dirty="0">
                          <a:solidFill>
                            <a:srgbClr val="000000"/>
                          </a:solidFill>
                          <a:effectLst/>
                          <a:highlight>
                            <a:srgbClr val="00FF00"/>
                          </a:highlight>
                          <a:latin typeface="Times New Roman" panose="02020603050405020304" pitchFamily="18" charset="0"/>
                          <a:ea typeface="DengXian" panose="02010600030101010101" pitchFamily="2" charset="-122"/>
                          <a:cs typeface="Times New Roman" panose="02020603050405020304" pitchFamily="18" charset="0"/>
                        </a:rPr>
                        <a:t>inheritance</a:t>
                      </a:r>
                      <a:r>
                        <a:rPr lang="en-US" sz="1800" dirty="0">
                          <a:solidFill>
                            <a:srgbClr val="000000"/>
                          </a:solidFill>
                          <a:effectLst/>
                          <a:highlight>
                            <a:srgbClr val="00FF00"/>
                          </a:highlight>
                          <a:latin typeface="Times New Roman" panose="02020603050405020304" pitchFamily="18" charset="0"/>
                          <a:ea typeface="DengXian" panose="02010600030101010101" pitchFamily="2" charset="-122"/>
                          <a:cs typeface="Times New Roman" panose="02020603050405020304" pitchFamily="18" charset="0"/>
                        </a:rPr>
                        <a:t> relationships:</a:t>
                      </a:r>
                      <a:endParaRPr lang="en-US" sz="1800" dirty="0">
                        <a:effectLst/>
                        <a:highlight>
                          <a:srgbClr val="00FF00"/>
                        </a:highlight>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buFont typeface="Wingdings" panose="05000000000000000000" pitchFamily="2" charset="2"/>
                        <a:buChar char=""/>
                      </a:pPr>
                      <a:r>
                        <a:rPr lang="en-US" sz="1800" dirty="0">
                          <a:solidFill>
                            <a:srgbClr val="000000"/>
                          </a:solidFill>
                          <a:effectLst/>
                          <a:highlight>
                            <a:srgbClr val="00FF00"/>
                          </a:highlight>
                          <a:latin typeface="Times New Roman" panose="02020603050405020304" pitchFamily="18" charset="0"/>
                          <a:ea typeface="DengXian" panose="02010600030101010101" pitchFamily="2" charset="-122"/>
                          <a:cs typeface="Times New Roman" panose="02020603050405020304" pitchFamily="18" charset="0"/>
                        </a:rPr>
                        <a:t>Make </a:t>
                      </a:r>
                      <a:r>
                        <a:rPr lang="en-US" sz="1800" dirty="0">
                          <a:solidFill>
                            <a:srgbClr val="000000"/>
                          </a:solidFill>
                          <a:effectLst/>
                          <a:highlight>
                            <a:srgbClr val="00FF00"/>
                          </a:highlight>
                          <a:latin typeface="Consolas" panose="020B0609020204030204" pitchFamily="49" charset="0"/>
                          <a:ea typeface="DengXian" panose="02010600030101010101" pitchFamily="2" charset="-122"/>
                          <a:cs typeface="Times New Roman" panose="02020603050405020304" pitchFamily="18" charset="0"/>
                        </a:rPr>
                        <a:t>protected</a:t>
                      </a:r>
                      <a:r>
                        <a:rPr lang="en-US" sz="1800" dirty="0">
                          <a:solidFill>
                            <a:srgbClr val="000000"/>
                          </a:solidFill>
                          <a:effectLst/>
                          <a:highlight>
                            <a:srgbClr val="00FF00"/>
                          </a:highlight>
                          <a:latin typeface="Times New Roman" panose="02020603050405020304" pitchFamily="18" charset="0"/>
                          <a:ea typeface="DengXian" panose="02010600030101010101" pitchFamily="2" charset="-122"/>
                          <a:cs typeface="Times New Roman" panose="02020603050405020304" pitchFamily="18" charset="0"/>
                        </a:rPr>
                        <a:t> those fields and methods that you would like </a:t>
                      </a:r>
                      <a:r>
                        <a:rPr lang="en-US" sz="1800" i="1" dirty="0">
                          <a:solidFill>
                            <a:srgbClr val="000000"/>
                          </a:solidFill>
                          <a:effectLst/>
                          <a:highlight>
                            <a:srgbClr val="00FF00"/>
                          </a:highlight>
                          <a:latin typeface="Times New Roman" panose="02020603050405020304" pitchFamily="18" charset="0"/>
                          <a:ea typeface="DengXian" panose="02010600030101010101" pitchFamily="2" charset="-122"/>
                          <a:cs typeface="Times New Roman" panose="02020603050405020304" pitchFamily="18" charset="0"/>
                        </a:rPr>
                        <a:t>subclasses</a:t>
                      </a:r>
                      <a:r>
                        <a:rPr lang="en-US" sz="1800" dirty="0">
                          <a:solidFill>
                            <a:srgbClr val="000000"/>
                          </a:solidFill>
                          <a:effectLst/>
                          <a:highlight>
                            <a:srgbClr val="00FF00"/>
                          </a:highlight>
                          <a:latin typeface="Times New Roman" panose="02020603050405020304" pitchFamily="18" charset="0"/>
                          <a:ea typeface="DengXian" panose="02010600030101010101" pitchFamily="2" charset="-122"/>
                          <a:cs typeface="Times New Roman" panose="02020603050405020304" pitchFamily="18" charset="0"/>
                        </a:rPr>
                        <a:t> to inherit.</a:t>
                      </a:r>
                      <a:endParaRPr lang="en-US" sz="1800" dirty="0">
                        <a:effectLst/>
                        <a:highlight>
                          <a:srgbClr val="00FF00"/>
                        </a:highlight>
                        <a:latin typeface="Times New Roman" panose="02020603050405020304" pitchFamily="18" charset="0"/>
                        <a:ea typeface="DengXian" panose="02010600030101010101" pitchFamily="2" charset="-122"/>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FFFFFF"/>
                    </a:solidFill>
                  </a:tcPr>
                </a:tc>
                <a:extLst>
                  <a:ext uri="{0D108BD9-81ED-4DB2-BD59-A6C34878D82A}">
                    <a16:rowId xmlns:a16="http://schemas.microsoft.com/office/drawing/2014/main" val="590891909"/>
                  </a:ext>
                </a:extLst>
              </a:tr>
            </a:tbl>
          </a:graphicData>
        </a:graphic>
      </p:graphicFrame>
    </p:spTree>
    <p:extLst>
      <p:ext uri="{BB962C8B-B14F-4D97-AF65-F5344CB8AC3E}">
        <p14:creationId xmlns:p14="http://schemas.microsoft.com/office/powerpoint/2010/main" val="40102532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2961</TotalTime>
  <Words>1398</Words>
  <Application>Microsoft Office PowerPoint</Application>
  <PresentationFormat>Widescreen</PresentationFormat>
  <Paragraphs>121</Paragraphs>
  <Slides>26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Aptos</vt:lpstr>
      <vt:lpstr>Aptos Display</vt:lpstr>
      <vt:lpstr>Arial</vt:lpstr>
      <vt:lpstr>Consolas</vt:lpstr>
      <vt:lpstr>Courier New</vt:lpstr>
      <vt:lpstr>Times New Roman</vt:lpstr>
      <vt:lpstr>Wingdings</vt:lpstr>
      <vt:lpstr>Office Theme</vt:lpstr>
      <vt:lpstr>PowerPoint Presentation</vt:lpstr>
      <vt:lpstr>Java OOP and Data Structures with Introduction to Secure Coding Dr. Ziping Liu  </vt:lpstr>
      <vt:lpstr>https://he.kendallhunt.com/product/java-oop-and-data-structures-introduction-secure-coding  </vt:lpstr>
      <vt:lpstr>Chapter Outlines</vt:lpstr>
      <vt:lpstr>5.1 Inheritance (“Is a”) Relationship </vt:lpstr>
      <vt:lpstr>5.1 Inheritance (“Is a”) Relationship </vt:lpstr>
      <vt:lpstr>5.2 Defining the Superclass </vt:lpstr>
      <vt:lpstr>5.2 Defining the Superclass </vt:lpstr>
      <vt:lpstr>5.2 Defining the Superclass </vt:lpstr>
      <vt:lpstr>5.2 Defining the Superclass </vt:lpstr>
      <vt:lpstr>5.2 Defining the Superclass </vt:lpstr>
      <vt:lpstr>5.3 Defining Subclasses</vt:lpstr>
      <vt:lpstr>5.3 Defining Subclasses</vt:lpstr>
      <vt:lpstr>5.3 Defining Subclasses</vt:lpstr>
      <vt:lpstr>PowerPoint Presentation</vt:lpstr>
      <vt:lpstr>PowerPoint Presentation</vt:lpstr>
      <vt:lpstr>5.4 Polymorphism</vt:lpstr>
      <vt:lpstr>5.4 Polymorphism</vt:lpstr>
      <vt:lpstr>5.4 Polymorphism</vt:lpstr>
      <vt:lpstr>5.4 Polymorphism</vt:lpstr>
      <vt:lpstr>5.4 Polymorphism</vt:lpstr>
      <vt:lpstr>5.4 Polymorphism</vt:lpstr>
      <vt:lpstr>5.4 Polymorphism</vt:lpstr>
      <vt:lpstr>5.6 instanceof and getClass()</vt:lpstr>
      <vt:lpstr>5.6 instanceof and getClass()</vt:lpstr>
      <vt:lpstr>Which National Park is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Liu, Ziping</dc:creator>
  <cp:lastModifiedBy>Liu, Ziping</cp:lastModifiedBy>
  <cp:revision>266</cp:revision>
  <dcterms:created xsi:type="dcterms:W3CDTF">2025-01-08T14:48:28Z</dcterms:created>
  <dcterms:modified xsi:type="dcterms:W3CDTF">2025-09-01T00:38:15Z</dcterms:modified>
</cp:coreProperties>
</file>

<file path=docProps/thumbnail.jpeg>
</file>